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2" r:id="rId1"/>
  </p:sldMasterIdLst>
  <p:sldIdLst>
    <p:sldId id="256" r:id="rId2"/>
    <p:sldId id="258" r:id="rId3"/>
    <p:sldId id="263" r:id="rId4"/>
    <p:sldId id="264" r:id="rId5"/>
    <p:sldId id="265" r:id="rId6"/>
    <p:sldId id="266"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95"/>
  </p:normalViewPr>
  <p:slideViewPr>
    <p:cSldViewPr snapToGrid="0" snapToObjects="1">
      <p:cViewPr varScale="1">
        <p:scale>
          <a:sx n="102" d="100"/>
          <a:sy n="102" d="100"/>
        </p:scale>
        <p:origin x="95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GB"/>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49881E03-B587-6B43-A35A-79F3375A5613}" type="datetimeFigureOut">
              <a:rPr lang="en-US" smtClean="0"/>
              <a:t>12/2/21</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ED30130-1C23-5F46-8CE0-6E8549886AA1}"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18271965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9881E03-B587-6B43-A35A-79F3375A5613}" type="datetimeFigureOut">
              <a:rPr lang="en-US" smtClean="0"/>
              <a:t>12/2/21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D30130-1C23-5F46-8CE0-6E8549886AA1}" type="slidenum">
              <a:rPr lang="en-US" smtClean="0"/>
              <a:t>‹#›</a:t>
            </a:fld>
            <a:endParaRPr lang="en-US"/>
          </a:p>
        </p:txBody>
      </p:sp>
    </p:spTree>
    <p:extLst>
      <p:ext uri="{BB962C8B-B14F-4D97-AF65-F5344CB8AC3E}">
        <p14:creationId xmlns:p14="http://schemas.microsoft.com/office/powerpoint/2010/main" val="2822350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9881E03-B587-6B43-A35A-79F3375A5613}" type="datetimeFigureOut">
              <a:rPr lang="en-US" smtClean="0"/>
              <a:t>12/2/21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D30130-1C23-5F46-8CE0-6E8549886AA1}" type="slidenum">
              <a:rPr lang="en-US" smtClean="0"/>
              <a:t>‹#›</a:t>
            </a:fld>
            <a:endParaRPr lang="en-US"/>
          </a:p>
        </p:txBody>
      </p:sp>
    </p:spTree>
    <p:extLst>
      <p:ext uri="{BB962C8B-B14F-4D97-AF65-F5344CB8AC3E}">
        <p14:creationId xmlns:p14="http://schemas.microsoft.com/office/powerpoint/2010/main" val="1889281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9881E03-B587-6B43-A35A-79F3375A5613}" type="datetimeFigureOut">
              <a:rPr lang="en-US" smtClean="0"/>
              <a:t>12/2/21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D30130-1C23-5F46-8CE0-6E8549886AA1}" type="slidenum">
              <a:rPr lang="en-US" smtClean="0"/>
              <a:t>‹#›</a:t>
            </a:fld>
            <a:endParaRPr lang="en-US"/>
          </a:p>
        </p:txBody>
      </p:sp>
    </p:spTree>
    <p:extLst>
      <p:ext uri="{BB962C8B-B14F-4D97-AF65-F5344CB8AC3E}">
        <p14:creationId xmlns:p14="http://schemas.microsoft.com/office/powerpoint/2010/main" val="707979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GB"/>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49881E03-B587-6B43-A35A-79F3375A5613}" type="datetimeFigureOut">
              <a:rPr lang="en-US" smtClean="0"/>
              <a:t>12/2/21</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ED30130-1C23-5F46-8CE0-6E8549886AA1}"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60082680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GB"/>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9881E03-B587-6B43-A35A-79F3375A5613}" type="datetimeFigureOut">
              <a:rPr lang="en-US" smtClean="0"/>
              <a:t>12/2/21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D30130-1C23-5F46-8CE0-6E8549886AA1}" type="slidenum">
              <a:rPr lang="en-US" smtClean="0"/>
              <a:t>‹#›</a:t>
            </a:fld>
            <a:endParaRPr lang="en-US"/>
          </a:p>
        </p:txBody>
      </p:sp>
    </p:spTree>
    <p:extLst>
      <p:ext uri="{BB962C8B-B14F-4D97-AF65-F5344CB8AC3E}">
        <p14:creationId xmlns:p14="http://schemas.microsoft.com/office/powerpoint/2010/main" val="64238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GB"/>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9881E03-B587-6B43-A35A-79F3375A5613}" type="datetimeFigureOut">
              <a:rPr lang="en-US" smtClean="0"/>
              <a:t>12/2/21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D30130-1C23-5F46-8CE0-6E8549886AA1}" type="slidenum">
              <a:rPr lang="en-US" smtClean="0"/>
              <a:t>‹#›</a:t>
            </a:fld>
            <a:endParaRPr lang="en-US"/>
          </a:p>
        </p:txBody>
      </p:sp>
    </p:spTree>
    <p:extLst>
      <p:ext uri="{BB962C8B-B14F-4D97-AF65-F5344CB8AC3E}">
        <p14:creationId xmlns:p14="http://schemas.microsoft.com/office/powerpoint/2010/main" val="4135426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9881E03-B587-6B43-A35A-79F3375A5613}" type="datetimeFigureOut">
              <a:rPr lang="en-US" smtClean="0"/>
              <a:t>12/2/21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D30130-1C23-5F46-8CE0-6E8549886AA1}" type="slidenum">
              <a:rPr lang="en-US" smtClean="0"/>
              <a:t>‹#›</a:t>
            </a:fld>
            <a:endParaRPr lang="en-US"/>
          </a:p>
        </p:txBody>
      </p:sp>
    </p:spTree>
    <p:extLst>
      <p:ext uri="{BB962C8B-B14F-4D97-AF65-F5344CB8AC3E}">
        <p14:creationId xmlns:p14="http://schemas.microsoft.com/office/powerpoint/2010/main" val="1132494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881E03-B587-6B43-A35A-79F3375A5613}" type="datetimeFigureOut">
              <a:rPr lang="en-US" smtClean="0"/>
              <a:t>12/2/21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D30130-1C23-5F46-8CE0-6E8549886AA1}" type="slidenum">
              <a:rPr lang="en-US" smtClean="0"/>
              <a:t>‹#›</a:t>
            </a:fld>
            <a:endParaRPr lang="en-US"/>
          </a:p>
        </p:txBody>
      </p:sp>
    </p:spTree>
    <p:extLst>
      <p:ext uri="{BB962C8B-B14F-4D97-AF65-F5344CB8AC3E}">
        <p14:creationId xmlns:p14="http://schemas.microsoft.com/office/powerpoint/2010/main" val="267999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GB"/>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49881E03-B587-6B43-A35A-79F3375A5613}" type="datetimeFigureOut">
              <a:rPr lang="en-US" smtClean="0"/>
              <a:t>12/2/21</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ED30130-1C23-5F46-8CE0-6E8549886AA1}"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80757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GB"/>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49881E03-B587-6B43-A35A-79F3375A5613}" type="datetimeFigureOut">
              <a:rPr lang="en-US" smtClean="0"/>
              <a:t>12/2/21</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ED30130-1C23-5F46-8CE0-6E8549886AA1}"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40831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49881E03-B587-6B43-A35A-79F3375A5613}" type="datetimeFigureOut">
              <a:rPr lang="en-US" smtClean="0"/>
              <a:t>12/2/21</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ED30130-1C23-5F46-8CE0-6E8549886AA1}"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47523600"/>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D0500-AC06-8B41-8A2B-195196767036}"/>
              </a:ext>
            </a:extLst>
          </p:cNvPr>
          <p:cNvSpPr>
            <a:spLocks noGrp="1"/>
          </p:cNvSpPr>
          <p:nvPr>
            <p:ph type="ctrTitle"/>
          </p:nvPr>
        </p:nvSpPr>
        <p:spPr/>
        <p:txBody>
          <a:bodyPr/>
          <a:lstStyle/>
          <a:p>
            <a:r>
              <a:rPr lang="en-GB" sz="2400" dirty="0"/>
              <a:t>“</a:t>
            </a:r>
            <a:r>
              <a:rPr lang="en-GB" sz="2400" i="1" dirty="0"/>
              <a:t>I’m just a teenager so it’s not a real problem”</a:t>
            </a:r>
            <a:r>
              <a:rPr lang="en-GB" sz="2400" dirty="0"/>
              <a:t>: An exploration of how young men make sense of ‘mental health’ and their help-seeking behaviours </a:t>
            </a:r>
            <a:br>
              <a:rPr lang="en-GB" sz="2400" dirty="0"/>
            </a:br>
            <a:endParaRPr lang="en-US" sz="2400" dirty="0"/>
          </a:p>
        </p:txBody>
      </p:sp>
      <p:sp>
        <p:nvSpPr>
          <p:cNvPr id="3" name="Subtitle 2">
            <a:extLst>
              <a:ext uri="{FF2B5EF4-FFF2-40B4-BE49-F238E27FC236}">
                <a16:creationId xmlns:a16="http://schemas.microsoft.com/office/drawing/2014/main" id="{37AD5E94-D493-754C-9101-F14F17DEFF8D}"/>
              </a:ext>
            </a:extLst>
          </p:cNvPr>
          <p:cNvSpPr>
            <a:spLocks noGrp="1"/>
          </p:cNvSpPr>
          <p:nvPr>
            <p:ph type="subTitle" idx="1"/>
          </p:nvPr>
        </p:nvSpPr>
        <p:spPr/>
        <p:txBody>
          <a:bodyPr/>
          <a:lstStyle/>
          <a:p>
            <a:r>
              <a:rPr lang="en-US" dirty="0"/>
              <a:t>Dissertation by Caitlin Atha</a:t>
            </a:r>
          </a:p>
        </p:txBody>
      </p:sp>
    </p:spTree>
    <p:extLst>
      <p:ext uri="{BB962C8B-B14F-4D97-AF65-F5344CB8AC3E}">
        <p14:creationId xmlns:p14="http://schemas.microsoft.com/office/powerpoint/2010/main" val="570059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36B10-7E6B-5443-BF36-F24561F40166}"/>
              </a:ext>
            </a:extLst>
          </p:cNvPr>
          <p:cNvSpPr>
            <a:spLocks noGrp="1"/>
          </p:cNvSpPr>
          <p:nvPr>
            <p:ph type="title"/>
          </p:nvPr>
        </p:nvSpPr>
        <p:spPr>
          <a:xfrm>
            <a:off x="1023562" y="685800"/>
            <a:ext cx="10493524" cy="1485900"/>
          </a:xfrm>
        </p:spPr>
        <p:txBody>
          <a:bodyPr>
            <a:normAutofit/>
          </a:bodyPr>
          <a:lstStyle/>
          <a:p>
            <a:r>
              <a:rPr lang="en-US"/>
              <a:t>What my research was </a:t>
            </a:r>
          </a:p>
        </p:txBody>
      </p:sp>
      <p:sp>
        <p:nvSpPr>
          <p:cNvPr id="9" name="Rectangle 11">
            <a:extLst>
              <a:ext uri="{FF2B5EF4-FFF2-40B4-BE49-F238E27FC236}">
                <a16:creationId xmlns:a16="http://schemas.microsoft.com/office/drawing/2014/main" id="{B9F89C22-0475-4427-B7C8-0269AD40E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00467829-483E-E04B-83C6-E82903F68390}"/>
              </a:ext>
            </a:extLst>
          </p:cNvPr>
          <p:cNvSpPr>
            <a:spLocks noGrp="1"/>
          </p:cNvSpPr>
          <p:nvPr>
            <p:ph idx="1"/>
          </p:nvPr>
        </p:nvSpPr>
        <p:spPr>
          <a:xfrm>
            <a:off x="1023562" y="1546964"/>
            <a:ext cx="10144876" cy="4625236"/>
          </a:xfrm>
        </p:spPr>
        <p:txBody>
          <a:bodyPr>
            <a:normAutofit/>
          </a:bodyPr>
          <a:lstStyle/>
          <a:p>
            <a:r>
              <a:rPr lang="en-GB" i="1" dirty="0"/>
              <a:t>Overarching research question: </a:t>
            </a:r>
            <a:endParaRPr lang="en-GB" dirty="0"/>
          </a:p>
          <a:p>
            <a:pPr>
              <a:buFont typeface="Courier New" panose="02070309020205020404" pitchFamily="49" charset="0"/>
              <a:buChar char="o"/>
            </a:pPr>
            <a:r>
              <a:rPr lang="en-GB" dirty="0"/>
              <a:t>How do young men aged 14-17 make sense of ‘mental health’ and what do they say about barriers and/ or facilitators for seeking informal and formal support? </a:t>
            </a:r>
          </a:p>
          <a:p>
            <a:r>
              <a:rPr lang="en-GB" i="1" dirty="0"/>
              <a:t>Sub research questions: </a:t>
            </a:r>
          </a:p>
          <a:p>
            <a:pPr>
              <a:buFontTx/>
              <a:buChar char="-"/>
            </a:pPr>
            <a:r>
              <a:rPr lang="en-GB" dirty="0"/>
              <a:t>What is young men’s knowledge of types of mental health services/ support available to them and could their accessibility be improved? </a:t>
            </a:r>
          </a:p>
          <a:p>
            <a:pPr>
              <a:buFontTx/>
              <a:buChar char="-"/>
            </a:pPr>
            <a:r>
              <a:rPr lang="en-GB" dirty="0"/>
              <a:t>How do discourses and constructions of masculinity feature in young men’s narratives about mental health? </a:t>
            </a:r>
          </a:p>
          <a:p>
            <a:pPr>
              <a:buFontTx/>
              <a:buChar char="-"/>
            </a:pPr>
            <a:r>
              <a:rPr lang="en-GB" dirty="0"/>
              <a:t>What do young men identify as necessary for feeling ‘well’ in terms of their mental health? Has the impact of Covid-19 affected this? </a:t>
            </a:r>
          </a:p>
          <a:p>
            <a:endParaRPr lang="en-US" sz="1800" dirty="0"/>
          </a:p>
        </p:txBody>
      </p:sp>
    </p:spTree>
    <p:extLst>
      <p:ext uri="{BB962C8B-B14F-4D97-AF65-F5344CB8AC3E}">
        <p14:creationId xmlns:p14="http://schemas.microsoft.com/office/powerpoint/2010/main" val="3707042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606B5-A050-6645-902D-92F73BE1B830}"/>
              </a:ext>
            </a:extLst>
          </p:cNvPr>
          <p:cNvSpPr>
            <a:spLocks noGrp="1"/>
          </p:cNvSpPr>
          <p:nvPr>
            <p:ph type="title"/>
          </p:nvPr>
        </p:nvSpPr>
        <p:spPr/>
        <p:txBody>
          <a:bodyPr/>
          <a:lstStyle/>
          <a:p>
            <a:r>
              <a:rPr lang="en-US" dirty="0"/>
              <a:t>Findings</a:t>
            </a:r>
          </a:p>
        </p:txBody>
      </p:sp>
      <p:sp>
        <p:nvSpPr>
          <p:cNvPr id="3" name="Content Placeholder 2">
            <a:extLst>
              <a:ext uri="{FF2B5EF4-FFF2-40B4-BE49-F238E27FC236}">
                <a16:creationId xmlns:a16="http://schemas.microsoft.com/office/drawing/2014/main" id="{99B1E8FA-E339-D042-9599-A0CD22917F77}"/>
              </a:ext>
            </a:extLst>
          </p:cNvPr>
          <p:cNvSpPr>
            <a:spLocks noGrp="1"/>
          </p:cNvSpPr>
          <p:nvPr>
            <p:ph idx="1"/>
          </p:nvPr>
        </p:nvSpPr>
        <p:spPr>
          <a:xfrm>
            <a:off x="1371600" y="1528175"/>
            <a:ext cx="9601200" cy="4339225"/>
          </a:xfrm>
        </p:spPr>
        <p:txBody>
          <a:bodyPr>
            <a:normAutofit fontScale="85000" lnSpcReduction="20000"/>
          </a:bodyPr>
          <a:lstStyle/>
          <a:p>
            <a:r>
              <a:rPr lang="en-GB" sz="2200" b="1" i="1" dirty="0"/>
              <a:t>How do young men aged 14-17 make sense of ‘mental health’ and what do they say about barriers and/or facilitators for seeking informal and formal support? </a:t>
            </a:r>
            <a:endParaRPr lang="en-GB" sz="2200" b="1" dirty="0"/>
          </a:p>
          <a:p>
            <a:pPr>
              <a:buFont typeface="Wingdings" pitchFamily="2" charset="2"/>
              <a:buChar char="Ø"/>
            </a:pPr>
            <a:r>
              <a:rPr lang="en-GB" dirty="0"/>
              <a:t>Participants were largely knowledgeable about mental health, recognising that it is something everyone has, in the same way as physical health.</a:t>
            </a:r>
          </a:p>
          <a:p>
            <a:pPr>
              <a:buFont typeface="Wingdings" pitchFamily="2" charset="2"/>
              <a:buChar char="Ø"/>
            </a:pPr>
            <a:r>
              <a:rPr lang="en-GB" dirty="0"/>
              <a:t>Recognised there was stigma surrounding mental health problems but were enthusiastic about mental health being normalised.</a:t>
            </a:r>
          </a:p>
          <a:p>
            <a:pPr>
              <a:buFont typeface="Wingdings" pitchFamily="2" charset="2"/>
              <a:buChar char="Ø"/>
            </a:pPr>
            <a:r>
              <a:rPr lang="en-GB" dirty="0"/>
              <a:t>Most participants agreed that if they believed it was a diagnosable mental health problem, they would seek formal support to avoid speaking to someone they knew. This was because of fear of mental ill health stigma and urged participants desire for anonymity in seeking support. </a:t>
            </a:r>
          </a:p>
          <a:p>
            <a:pPr>
              <a:buFont typeface="Wingdings" pitchFamily="2" charset="2"/>
              <a:buChar char="Ø"/>
            </a:pPr>
            <a:r>
              <a:rPr lang="en-GB" dirty="0"/>
              <a:t>Several participants argued that despite being keen for the normalisation of mental health issues, it would be easier to stay anonymous than to try break stigmas on mental health autonomously. </a:t>
            </a:r>
          </a:p>
          <a:p>
            <a:pPr>
              <a:buFont typeface="Wingdings" pitchFamily="2" charset="2"/>
              <a:buChar char="Ø"/>
            </a:pPr>
            <a:r>
              <a:rPr lang="en-GB" dirty="0"/>
              <a:t>Participants’ help-seeking behaviours and desire for anonymous support were also driven by reluctance to inform adults, mainly parents. Participants feared they would be disparaged by parents believing that because they are a child/’teenager’, their problems are not real.</a:t>
            </a:r>
          </a:p>
          <a:p>
            <a:pPr marL="0" indent="0">
              <a:buNone/>
            </a:pPr>
            <a:r>
              <a:rPr lang="en-GB" dirty="0"/>
              <a:t> </a:t>
            </a:r>
          </a:p>
          <a:p>
            <a:pPr>
              <a:buFont typeface="Wingdings" pitchFamily="2" charset="2"/>
              <a:buChar char="Ø"/>
            </a:pPr>
            <a:endParaRPr lang="en-US" dirty="0"/>
          </a:p>
        </p:txBody>
      </p:sp>
    </p:spTree>
    <p:extLst>
      <p:ext uri="{BB962C8B-B14F-4D97-AF65-F5344CB8AC3E}">
        <p14:creationId xmlns:p14="http://schemas.microsoft.com/office/powerpoint/2010/main" val="822271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54FA470D-853B-E347-872B-3A57B053A298}"/>
              </a:ext>
            </a:extLst>
          </p:cNvPr>
          <p:cNvSpPr txBox="1">
            <a:spLocks/>
          </p:cNvSpPr>
          <p:nvPr/>
        </p:nvSpPr>
        <p:spPr>
          <a:xfrm>
            <a:off x="1295400" y="1196236"/>
            <a:ext cx="9601200" cy="5486400"/>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GB" b="1" i="1" dirty="0"/>
              <a:t>What do young men identify as necessary for feeling ‘well’ in terms of their mental health? Has Covid-19 affected this? </a:t>
            </a:r>
            <a:endParaRPr lang="en-GB" sz="2400" b="1" i="1" dirty="0"/>
          </a:p>
          <a:p>
            <a:pPr>
              <a:buFont typeface="Wingdings" pitchFamily="2" charset="2"/>
              <a:buChar char="Ø"/>
            </a:pPr>
            <a:r>
              <a:rPr lang="en-GB" dirty="0"/>
              <a:t>Good relationships and a safe space with things to do (i.e., hobbies) were important to participants to keep mentally well. This was because participants believed good friendships provided a likeminded support network, and a social group to have fun with. </a:t>
            </a:r>
          </a:p>
          <a:p>
            <a:pPr>
              <a:buFont typeface="Wingdings" pitchFamily="2" charset="2"/>
              <a:buChar char="Ø"/>
            </a:pPr>
            <a:r>
              <a:rPr lang="en-GB" dirty="0"/>
              <a:t>Valued safe spaces with things to do as a space outside of home and school.</a:t>
            </a:r>
          </a:p>
          <a:p>
            <a:pPr>
              <a:buFont typeface="Wingdings" pitchFamily="2" charset="2"/>
              <a:buChar char="Ø"/>
            </a:pPr>
            <a:r>
              <a:rPr lang="en-GB" dirty="0"/>
              <a:t>Covid-19 restrictions meant there was periods of time when participants were not able to attend a separate space for their hobbies, which they argued negatively impacted their mental wellbeing. </a:t>
            </a:r>
          </a:p>
          <a:p>
            <a:pPr>
              <a:buFont typeface="Wingdings" pitchFamily="2" charset="2"/>
              <a:buChar char="Ø"/>
            </a:pPr>
            <a:r>
              <a:rPr lang="en-GB" dirty="0"/>
              <a:t>Shift to online learning due to the Covid-19 pandemic was also harmful as participants lacked a varied routine and were not able to see their friends in-person. </a:t>
            </a:r>
          </a:p>
          <a:p>
            <a:pPr>
              <a:buFont typeface="Wingdings" pitchFamily="2" charset="2"/>
              <a:buChar char="Ø"/>
            </a:pPr>
            <a:endParaRPr lang="en-GB" dirty="0"/>
          </a:p>
          <a:p>
            <a:pPr>
              <a:buFont typeface="Wingdings" pitchFamily="2" charset="2"/>
              <a:buChar char="Ø"/>
            </a:pPr>
            <a:endParaRPr lang="en-US" dirty="0"/>
          </a:p>
        </p:txBody>
      </p:sp>
    </p:spTree>
    <p:extLst>
      <p:ext uri="{BB962C8B-B14F-4D97-AF65-F5344CB8AC3E}">
        <p14:creationId xmlns:p14="http://schemas.microsoft.com/office/powerpoint/2010/main" val="377899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11BDC5A9-E51F-5D42-8D79-E71682DFF215}"/>
              </a:ext>
            </a:extLst>
          </p:cNvPr>
          <p:cNvSpPr txBox="1">
            <a:spLocks/>
          </p:cNvSpPr>
          <p:nvPr/>
        </p:nvSpPr>
        <p:spPr>
          <a:xfrm>
            <a:off x="1295400" y="870559"/>
            <a:ext cx="9601200" cy="5486400"/>
          </a:xfrm>
          <a:prstGeom prst="rect">
            <a:avLst/>
          </a:prstGeom>
        </p:spPr>
        <p:txBody>
          <a:bodyPr vert="horz" lIns="91440" tIns="45720" rIns="91440" bIns="45720" rtlCol="0">
            <a:normAutofit lnSpcReduction="1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GB" b="1" i="1" dirty="0"/>
              <a:t>What is young men’s knowledge of types of mental health services/ support available to them and could their accessibility be improved? </a:t>
            </a:r>
            <a:endParaRPr lang="en-GB" b="1" dirty="0"/>
          </a:p>
          <a:p>
            <a:pPr>
              <a:buFont typeface="Wingdings" pitchFamily="2" charset="2"/>
              <a:buChar char="Ø"/>
            </a:pPr>
            <a:r>
              <a:rPr lang="en-GB" dirty="0"/>
              <a:t>Mental health services/ support was spoken about vaguely and participants stated they were not entirely sure what the process would be if they were seeking help, with one participant arguing it could become too difficult, potentially deterring him from continuing.</a:t>
            </a:r>
          </a:p>
          <a:p>
            <a:pPr>
              <a:buFont typeface="Wingdings" pitchFamily="2" charset="2"/>
              <a:buChar char="Ø"/>
            </a:pPr>
            <a:r>
              <a:rPr lang="en-GB" dirty="0"/>
              <a:t>Participants also noted Covid-19 could be detrimental to mental health support access as young people may not want to ‘burden’ services during this time because of dealing with the pandemic becoming a priority, and complexities of reaching out to school services online. </a:t>
            </a:r>
          </a:p>
          <a:p>
            <a:pPr>
              <a:buFont typeface="Wingdings" pitchFamily="2" charset="2"/>
              <a:buChar char="Ø"/>
            </a:pPr>
            <a:r>
              <a:rPr lang="en-GB" dirty="0"/>
              <a:t>Participants had a lot to offer when discussing how knowledge and accessibility could be improved, focussed on the movement to normalise mental health discussion within their age group, reducing feelings of having to ‘put themselves out there’ for help and it being readily available.</a:t>
            </a:r>
          </a:p>
          <a:p>
            <a:pPr>
              <a:buFont typeface="Wingdings" pitchFamily="2" charset="2"/>
              <a:buChar char="Ø"/>
            </a:pPr>
            <a:r>
              <a:rPr lang="en-GB" dirty="0"/>
              <a:t>They suggested an increase in mental health education in schools and from a younger age, and increased campaigns targeted more effectively towards young people and involving them in their design – for example exploiting platforms commonly used by young people such as Tik Tok. </a:t>
            </a:r>
          </a:p>
          <a:p>
            <a:pPr>
              <a:buFont typeface="Wingdings" pitchFamily="2" charset="2"/>
              <a:buChar char="Ø"/>
            </a:pPr>
            <a:endParaRPr lang="en-GB" dirty="0"/>
          </a:p>
          <a:p>
            <a:pPr>
              <a:buFont typeface="Wingdings" pitchFamily="2" charset="2"/>
              <a:buChar char="Ø"/>
            </a:pPr>
            <a:endParaRPr lang="en-GB" dirty="0"/>
          </a:p>
          <a:p>
            <a:pPr>
              <a:buFont typeface="Wingdings" pitchFamily="2" charset="2"/>
              <a:buChar char="Ø"/>
            </a:pPr>
            <a:endParaRPr lang="en-GB" dirty="0"/>
          </a:p>
          <a:p>
            <a:pPr>
              <a:buFont typeface="Wingdings" pitchFamily="2" charset="2"/>
              <a:buChar char="Ø"/>
            </a:pPr>
            <a:endParaRPr lang="en-US" dirty="0"/>
          </a:p>
        </p:txBody>
      </p:sp>
    </p:spTree>
    <p:extLst>
      <p:ext uri="{BB962C8B-B14F-4D97-AF65-F5344CB8AC3E}">
        <p14:creationId xmlns:p14="http://schemas.microsoft.com/office/powerpoint/2010/main" val="3957026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91BF9FB0-EC20-6143-A2E8-4EB9A24AED3C}"/>
              </a:ext>
            </a:extLst>
          </p:cNvPr>
          <p:cNvSpPr txBox="1">
            <a:spLocks/>
          </p:cNvSpPr>
          <p:nvPr/>
        </p:nvSpPr>
        <p:spPr>
          <a:xfrm>
            <a:off x="1295400" y="1070975"/>
            <a:ext cx="9601200" cy="5486400"/>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GB" b="1" i="1" dirty="0"/>
              <a:t>How do discourses and constructions of masculinity feature in young men’s narratives on mental health? </a:t>
            </a:r>
            <a:endParaRPr lang="en-GB" b="1" dirty="0"/>
          </a:p>
          <a:p>
            <a:pPr>
              <a:buFont typeface="Wingdings" pitchFamily="2" charset="2"/>
              <a:buChar char="Ø"/>
            </a:pPr>
            <a:r>
              <a:rPr lang="en-GB" dirty="0"/>
              <a:t>Participants believed men often perform to adhere to their male gender expectation, meaning being tough, making disclosing mental health problems challenging.</a:t>
            </a:r>
          </a:p>
          <a:p>
            <a:pPr>
              <a:buFont typeface="Wingdings" pitchFamily="2" charset="2"/>
              <a:buChar char="Ø"/>
            </a:pPr>
            <a:r>
              <a:rPr lang="en-GB" dirty="0"/>
              <a:t>However, participants voiced that they did not agree with this as it formed a further barrier in young men’s help-seeking behaviours. </a:t>
            </a:r>
          </a:p>
          <a:p>
            <a:pPr>
              <a:buFont typeface="Wingdings" pitchFamily="2" charset="2"/>
              <a:buChar char="Ø"/>
            </a:pPr>
            <a:r>
              <a:rPr lang="en-GB" dirty="0"/>
              <a:t>Two participants alternatively indicated the rejection hegemonic masculinity as a way of being masculine through the ability to resist denoting self-governance. </a:t>
            </a:r>
          </a:p>
          <a:p>
            <a:pPr marL="0" indent="0">
              <a:buNone/>
            </a:pPr>
            <a:endParaRPr lang="en-GB" dirty="0"/>
          </a:p>
          <a:p>
            <a:pPr marL="0" indent="0">
              <a:buNone/>
            </a:pPr>
            <a:endParaRPr lang="en-GB" dirty="0"/>
          </a:p>
          <a:p>
            <a:pPr>
              <a:buFont typeface="Wingdings" pitchFamily="2" charset="2"/>
              <a:buChar char="Ø"/>
            </a:pPr>
            <a:endParaRPr lang="en-GB" dirty="0"/>
          </a:p>
          <a:p>
            <a:pPr>
              <a:buFont typeface="Wingdings" pitchFamily="2" charset="2"/>
              <a:buChar char="Ø"/>
            </a:pPr>
            <a:endParaRPr lang="en-GB" dirty="0"/>
          </a:p>
          <a:p>
            <a:pPr>
              <a:buFont typeface="Wingdings" pitchFamily="2" charset="2"/>
              <a:buChar char="Ø"/>
            </a:pPr>
            <a:endParaRPr lang="en-US" dirty="0"/>
          </a:p>
        </p:txBody>
      </p:sp>
    </p:spTree>
    <p:extLst>
      <p:ext uri="{BB962C8B-B14F-4D97-AF65-F5344CB8AC3E}">
        <p14:creationId xmlns:p14="http://schemas.microsoft.com/office/powerpoint/2010/main" val="793671580"/>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{67254A53-E99D-714C-8F08-6D9459E1DA0D}tf10001072</Template>
  <TotalTime>5745</TotalTime>
  <Words>782</Words>
  <Application>Microsoft Macintosh PowerPoint</Application>
  <PresentationFormat>Widescreen</PresentationFormat>
  <Paragraphs>36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Courier New</vt:lpstr>
      <vt:lpstr>Franklin Gothic Book</vt:lpstr>
      <vt:lpstr>Wingdings</vt:lpstr>
      <vt:lpstr>Crop</vt:lpstr>
      <vt:lpstr>“I’m just a teenager so it’s not a real problem”: An exploration of how young men make sense of ‘mental health’ and their help-seeking behaviours  </vt:lpstr>
      <vt:lpstr>What my research was </vt:lpstr>
      <vt:lpstr>Findings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Atha, Caitlin</dc:creator>
  <cp:lastModifiedBy>Atha, Caitlin</cp:lastModifiedBy>
  <cp:revision>4</cp:revision>
  <dcterms:created xsi:type="dcterms:W3CDTF">2021-11-26T13:35:50Z</dcterms:created>
  <dcterms:modified xsi:type="dcterms:W3CDTF">2021-12-02T09:11:43Z</dcterms:modified>
</cp:coreProperties>
</file>