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sldIdLst>
    <p:sldId id="266" r:id="rId5"/>
    <p:sldId id="308" r:id="rId6"/>
    <p:sldId id="309" r:id="rId7"/>
    <p:sldId id="310" r:id="rId8"/>
    <p:sldId id="319" r:id="rId9"/>
    <p:sldId id="317" r:id="rId10"/>
    <p:sldId id="318" r:id="rId11"/>
    <p:sldId id="323" r:id="rId12"/>
    <p:sldId id="322" r:id="rId13"/>
    <p:sldId id="325" r:id="rId14"/>
    <p:sldId id="326" r:id="rId15"/>
    <p:sldId id="324" r:id="rId16"/>
    <p:sldId id="327" r:id="rId17"/>
    <p:sldId id="329" r:id="rId18"/>
    <p:sldId id="328" r:id="rId19"/>
    <p:sldId id="330" r:id="rId20"/>
    <p:sldId id="331" r:id="rId21"/>
    <p:sldId id="332" r:id="rId22"/>
    <p:sldId id="333" r:id="rId23"/>
    <p:sldId id="334" r:id="rId24"/>
    <p:sldId id="335" r:id="rId25"/>
    <p:sldId id="336" r:id="rId26"/>
    <p:sldId id="316" r:id="rId27"/>
    <p:sldId id="31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84483" autoAdjust="0"/>
  </p:normalViewPr>
  <p:slideViewPr>
    <p:cSldViewPr snapToGrid="0">
      <p:cViewPr varScale="1">
        <p:scale>
          <a:sx n="59" d="100"/>
          <a:sy n="59" d="100"/>
        </p:scale>
        <p:origin x="11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47AE5-7EF1-4EC5-AB6A-EBD5587A53D0}" type="datetimeFigureOut">
              <a:rPr lang="en-GB" smtClean="0"/>
              <a:t>30/11/2021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D2D10-7B45-444F-9D79-892EAB6D50EF}" type="slidenum">
              <a:rPr lang="en-GB" smtClean="0"/>
              <a:t>‹#›</a:t>
            </a:fld>
            <a:endParaRPr lang="en-GB"/>
          </a:p>
        </p:txBody>
      </p:sp>
    </p:spTree>
    <p:extLst>
      <p:ext uri="{BB962C8B-B14F-4D97-AF65-F5344CB8AC3E}">
        <p14:creationId xmlns:p14="http://schemas.microsoft.com/office/powerpoint/2010/main" val="410258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GB" dirty="0"/>
              <a:t>Vocea ta, Vocea </a:t>
            </a:r>
            <a:r>
              <a:rPr lang="en-GB" dirty="0" err="1"/>
              <a:t>Comunitatii</a:t>
            </a:r>
            <a:r>
              <a:rPr lang="en-GB" dirty="0"/>
              <a:t> (Your Voice, The Voice of the Community) – Live broadcasted discussions inviting members of the communities, including authorities. Discussions provided more about the guest and/or current affairs as appropriate.</a:t>
            </a:r>
          </a:p>
          <a:p>
            <a:pPr>
              <a:buFont typeface="Wingdings" panose="05000000000000000000" pitchFamily="2" charset="2"/>
              <a:buChar char="Ø"/>
            </a:pPr>
            <a:r>
              <a:rPr lang="en-GB" dirty="0"/>
              <a:t>Carte </a:t>
            </a:r>
            <a:r>
              <a:rPr lang="en-GB" dirty="0" err="1"/>
              <a:t>Pentru</a:t>
            </a:r>
            <a:r>
              <a:rPr lang="en-GB" dirty="0"/>
              <a:t> Romania (Books for Romania) – An ongoing project since 2016 undertaken to provide educational books and resources to aid children to learn and improve English Language Skills. Resources provided from community members and our project collaborator, Newman Catholic College.</a:t>
            </a:r>
          </a:p>
          <a:p>
            <a:pPr>
              <a:buFont typeface="Wingdings" panose="05000000000000000000" pitchFamily="2" charset="2"/>
              <a:buChar char="Ø"/>
            </a:pPr>
            <a:r>
              <a:rPr lang="en-GB" dirty="0"/>
              <a:t>Detached Outreach – An ongoing project series in partnership with Young Brent Foundation, since April 2019, providing information and support to young people in the borough of Brent ages 11-25. </a:t>
            </a:r>
          </a:p>
          <a:p>
            <a:pPr>
              <a:buFont typeface="Wingdings" panose="05000000000000000000" pitchFamily="2" charset="2"/>
              <a:buChar char="Ø"/>
            </a:pPr>
            <a:r>
              <a:rPr lang="en-GB" dirty="0" err="1"/>
              <a:t>Suete</a:t>
            </a:r>
            <a:r>
              <a:rPr lang="en-GB" dirty="0"/>
              <a:t> </a:t>
            </a:r>
            <a:r>
              <a:rPr lang="en-GB" dirty="0" err="1"/>
              <a:t>Literare</a:t>
            </a:r>
            <a:r>
              <a:rPr lang="en-GB" dirty="0"/>
              <a:t> (Literature Gathering) – an online live broadcasted event discussing with writers (books, poetry, script, interpreting) about their life and careers and sharing their work.</a:t>
            </a:r>
          </a:p>
          <a:p>
            <a:pPr>
              <a:buFont typeface="Wingdings" panose="05000000000000000000" pitchFamily="2" charset="2"/>
              <a:buChar char="Ø"/>
            </a:pPr>
            <a:r>
              <a:rPr lang="en-GB" dirty="0"/>
              <a:t>Despre </a:t>
            </a:r>
            <a:r>
              <a:rPr lang="en-GB" dirty="0" err="1"/>
              <a:t>Sanatatea</a:t>
            </a:r>
            <a:r>
              <a:rPr lang="en-GB" dirty="0"/>
              <a:t> </a:t>
            </a:r>
            <a:r>
              <a:rPr lang="en-GB" dirty="0" err="1"/>
              <a:t>Mintala</a:t>
            </a:r>
            <a:r>
              <a:rPr lang="en-GB" dirty="0"/>
              <a:t> (Discussions About Mental Health and Wellbeing) – A live broadcast project in partnership with Brent Council and Young Brent Foundation, providing information and raising awareness about mental health in Romanian language for young people and their families.</a:t>
            </a:r>
          </a:p>
          <a:p>
            <a:endParaRPr lang="en-GB" dirty="0"/>
          </a:p>
        </p:txBody>
      </p:sp>
      <p:sp>
        <p:nvSpPr>
          <p:cNvPr id="4" name="Slide Number Placeholder 3"/>
          <p:cNvSpPr>
            <a:spLocks noGrp="1"/>
          </p:cNvSpPr>
          <p:nvPr>
            <p:ph type="sldNum" sz="quarter" idx="5"/>
          </p:nvPr>
        </p:nvSpPr>
        <p:spPr/>
        <p:txBody>
          <a:bodyPr/>
          <a:lstStyle/>
          <a:p>
            <a:fld id="{9F4D2D10-7B45-444F-9D79-892EAB6D50EF}" type="slidenum">
              <a:rPr lang="en-GB" smtClean="0"/>
              <a:t>7</a:t>
            </a:fld>
            <a:endParaRPr lang="en-GB"/>
          </a:p>
        </p:txBody>
      </p:sp>
    </p:spTree>
    <p:extLst>
      <p:ext uri="{BB962C8B-B14F-4D97-AF65-F5344CB8AC3E}">
        <p14:creationId xmlns:p14="http://schemas.microsoft.com/office/powerpoint/2010/main" val="78307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4D2D10-7B45-444F-9D79-892EAB6D50EF}" type="slidenum">
              <a:rPr lang="en-GB" smtClean="0"/>
              <a:t>9</a:t>
            </a:fld>
            <a:endParaRPr lang="en-GB"/>
          </a:p>
        </p:txBody>
      </p:sp>
    </p:spTree>
    <p:extLst>
      <p:ext uri="{BB962C8B-B14F-4D97-AF65-F5344CB8AC3E}">
        <p14:creationId xmlns:p14="http://schemas.microsoft.com/office/powerpoint/2010/main" val="165362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part of the project, in engaging members of the community we have compiled flyers to be shared across our platforms and during session of detached outreach (which had been restriction dependent and limited), in ensuring we engage with as many young people and their families as possible, in providing the remote support and information about mental health and wellbeing and its importance. </a:t>
            </a:r>
          </a:p>
        </p:txBody>
      </p:sp>
      <p:sp>
        <p:nvSpPr>
          <p:cNvPr id="4" name="Slide Number Placeholder 3"/>
          <p:cNvSpPr>
            <a:spLocks noGrp="1"/>
          </p:cNvSpPr>
          <p:nvPr>
            <p:ph type="sldNum" sz="quarter" idx="5"/>
          </p:nvPr>
        </p:nvSpPr>
        <p:spPr/>
        <p:txBody>
          <a:bodyPr/>
          <a:lstStyle/>
          <a:p>
            <a:fld id="{9F4D2D10-7B45-444F-9D79-892EAB6D50EF}" type="slidenum">
              <a:rPr lang="en-GB" smtClean="0"/>
              <a:t>12</a:t>
            </a:fld>
            <a:endParaRPr lang="en-GB"/>
          </a:p>
        </p:txBody>
      </p:sp>
    </p:spTree>
    <p:extLst>
      <p:ext uri="{BB962C8B-B14F-4D97-AF65-F5344CB8AC3E}">
        <p14:creationId xmlns:p14="http://schemas.microsoft.com/office/powerpoint/2010/main" val="33015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virtual posters that had been shared, on vast groups and platforms to attract more young people and their families.</a:t>
            </a:r>
          </a:p>
        </p:txBody>
      </p:sp>
      <p:sp>
        <p:nvSpPr>
          <p:cNvPr id="4" name="Slide Number Placeholder 3"/>
          <p:cNvSpPr>
            <a:spLocks noGrp="1"/>
          </p:cNvSpPr>
          <p:nvPr>
            <p:ph type="sldNum" sz="quarter" idx="5"/>
          </p:nvPr>
        </p:nvSpPr>
        <p:spPr/>
        <p:txBody>
          <a:bodyPr/>
          <a:lstStyle/>
          <a:p>
            <a:fld id="{9F4D2D10-7B45-444F-9D79-892EAB6D50EF}" type="slidenum">
              <a:rPr lang="en-GB" smtClean="0"/>
              <a:t>13</a:t>
            </a:fld>
            <a:endParaRPr lang="en-GB"/>
          </a:p>
        </p:txBody>
      </p:sp>
    </p:spTree>
    <p:extLst>
      <p:ext uri="{BB962C8B-B14F-4D97-AF65-F5344CB8AC3E}">
        <p14:creationId xmlns:p14="http://schemas.microsoft.com/office/powerpoint/2010/main" val="569259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opportunities to expand the mental health project</a:t>
            </a:r>
          </a:p>
        </p:txBody>
      </p:sp>
      <p:sp>
        <p:nvSpPr>
          <p:cNvPr id="4" name="Slide Number Placeholder 3"/>
          <p:cNvSpPr>
            <a:spLocks noGrp="1"/>
          </p:cNvSpPr>
          <p:nvPr>
            <p:ph type="sldNum" sz="quarter" idx="5"/>
          </p:nvPr>
        </p:nvSpPr>
        <p:spPr/>
        <p:txBody>
          <a:bodyPr/>
          <a:lstStyle/>
          <a:p>
            <a:fld id="{9F4D2D10-7B45-444F-9D79-892EAB6D50EF}" type="slidenum">
              <a:rPr lang="en-GB" smtClean="0"/>
              <a:t>22</a:t>
            </a:fld>
            <a:endParaRPr lang="en-GB"/>
          </a:p>
        </p:txBody>
      </p:sp>
    </p:spTree>
    <p:extLst>
      <p:ext uri="{BB962C8B-B14F-4D97-AF65-F5344CB8AC3E}">
        <p14:creationId xmlns:p14="http://schemas.microsoft.com/office/powerpoint/2010/main" val="95270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11/30/2021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11/30/2021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11/30/2021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11/30/2021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11/30/2021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11/30/2021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11/30/2021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11/30/2021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11/30/2021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11/30/2021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arget="../media/image18.jpg" Type="http://schemas.openxmlformats.org/officeDocument/2006/relationships/image"/><Relationship Id="rId2" Target="../notesSlides/notesSlide4.xml" Type="http://schemas.openxmlformats.org/officeDocument/2006/relationships/notesSlide"/><Relationship Id="rId1" Target="../slideLayouts/slideLayout7.xml" Type="http://schemas.openxmlformats.org/officeDocument/2006/relationships/slideLayout"/><Relationship Id="rId6" Target="../media/image21.jpeg" Type="http://schemas.openxmlformats.org/officeDocument/2006/relationships/image"/><Relationship Id="rId5" Target="../media/image20.jpeg" Type="http://schemas.openxmlformats.org/officeDocument/2006/relationships/image"/><Relationship Id="rId4" Target="../media/image19.jpg" Type="http://schemas.openxmlformats.org/officeDocument/2006/relationships/image"/></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arget="../media/image23.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2" Target="../media/image24.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25.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27.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3.jpeg" Type="http://schemas.openxmlformats.org/officeDocument/2006/relationships/image"/><Relationship Id="rId2" Target="../slideLayouts/slideLayout2.xml" Type="http://schemas.openxmlformats.org/officeDocument/2006/relationships/slideLayout"/><Relationship Id="rId1" Target="../theme/themeOverride2.xml" Type="http://schemas.openxmlformats.org/officeDocument/2006/relationships/themeOverride"/></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channel/UC9B6AhNOOYT7h7Au6OzW1qQ/videos" TargetMode="External"/><Relationship Id="rId13" Type="http://schemas.openxmlformats.org/officeDocument/2006/relationships/hyperlink" Target="https://fhlogo.blogspot.com/2011/03/facebook.html" TargetMode="External"/><Relationship Id="rId18" Type="http://schemas.openxmlformats.org/officeDocument/2006/relationships/image" Target="../media/image35.png"/><Relationship Id="rId3" Type="http://schemas.openxmlformats.org/officeDocument/2006/relationships/hyperlink" Target="http://www.myromaniacommunity.co.uk/" TargetMode="External"/><Relationship Id="rId7" Type="http://schemas.openxmlformats.org/officeDocument/2006/relationships/hyperlink" Target="https://en.wikipedia.org/wiki/File:Instagram_logo_2016.svg" TargetMode="External"/><Relationship Id="rId12" Type="http://schemas.openxmlformats.org/officeDocument/2006/relationships/image" Target="../media/image33.png"/><Relationship Id="rId17" Type="http://schemas.openxmlformats.org/officeDocument/2006/relationships/hyperlink" Target="https://twitter.com/Rou_Community" TargetMode="External"/><Relationship Id="rId2" Type="http://schemas.openxmlformats.org/officeDocument/2006/relationships/hyperlink" Target="mailto:info@myromaniacommunity.co.uk" TargetMode="External"/><Relationship Id="rId16" Type="http://schemas.openxmlformats.org/officeDocument/2006/relationships/hyperlink" Target="http://www.pngall.com/website-png" TargetMode="Externa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hyperlink" Target="https://www.facebook.com/MyRomaniaCommunity" TargetMode="External"/><Relationship Id="rId5" Type="http://schemas.openxmlformats.org/officeDocument/2006/relationships/hyperlink" Target="https://www.instagram.com/my_romania_community/?hl=en" TargetMode="External"/><Relationship Id="rId15" Type="http://schemas.openxmlformats.org/officeDocument/2006/relationships/image" Target="../media/image34.png"/><Relationship Id="rId10" Type="http://schemas.openxmlformats.org/officeDocument/2006/relationships/hyperlink" Target="https://firpodcastnetwork.com/research-youtube-profits-from-fake-ad-views-yc-episode-8-news/" TargetMode="External"/><Relationship Id="rId19" Type="http://schemas.openxmlformats.org/officeDocument/2006/relationships/hyperlink" Target="https://pngimg.com/download/26944" TargetMode="External"/><Relationship Id="rId4" Type="http://schemas.openxmlformats.org/officeDocument/2006/relationships/image" Target="../media/image30.jpg"/><Relationship Id="rId9" Type="http://schemas.openxmlformats.org/officeDocument/2006/relationships/image" Target="../media/image32.png"/><Relationship Id="rId14" Type="http://schemas.openxmlformats.org/officeDocument/2006/relationships/hyperlink" Target="https://www.myromaniacommunity.co.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arget="../media/image9.jpeg" Type="http://schemas.openxmlformats.org/officeDocument/2006/relationships/image"/><Relationship Id="rId2" Target="../media/image8.jpeg" Type="http://schemas.openxmlformats.org/officeDocument/2006/relationships/image"/><Relationship Id="rId1" Target="../slideLayouts/slideLayout2.xml" Type="http://schemas.openxmlformats.org/officeDocument/2006/relationships/slideLayout"/><Relationship Id="rId4" Target="../media/image10.jpeg" Type="http://schemas.openxmlformats.org/officeDocument/2006/relationships/image"/></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arget="../media/image11.jpeg" Type="http://schemas.openxmlformats.org/officeDocument/2006/relationships/image"/><Relationship Id="rId2" Target="../notesSlides/notesSlide1.xml" Type="http://schemas.openxmlformats.org/officeDocument/2006/relationships/notesSlide"/><Relationship Id="rId1" Target="../slideLayouts/slideLayout2.xml" Type="http://schemas.openxmlformats.org/officeDocument/2006/relationships/slideLayout"/><Relationship Id="rId4" Target="../media/image12.jpeg" Type="http://schemas.openxmlformats.org/officeDocument/2006/relationships/image"/></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www.dawnbutler.org.uk/blog/freefitnessclass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s://creativecommons.org/licenses/by-sa/3.0/" TargetMode="External"/><Relationship Id="rId4" Type="http://schemas.openxmlformats.org/officeDocument/2006/relationships/hyperlink" Target="http://en.wikipedia.org/wiki/wikipedia:files_for_upload/may_20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438878" y="778292"/>
            <a:ext cx="7262190" cy="3494791"/>
          </a:xfrm>
        </p:spPr>
        <p:txBody>
          <a:bodyPr>
            <a:normAutofit/>
          </a:bodyPr>
          <a:lstStyle/>
          <a:p>
            <a:r>
              <a:rPr lang="en-US" sz="5400" dirty="0"/>
              <a:t>My Romania Community</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5453329"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BF811D-E03C-4122-86AD-28BBCB9614A7}"/>
              </a:ext>
            </a:extLst>
          </p:cNvPr>
          <p:cNvPicPr>
            <a:picLocks noChangeAspect="1"/>
          </p:cNvPicPr>
          <p:nvPr/>
        </p:nvPicPr>
        <p:blipFill>
          <a:blip r:embed="rId4"/>
          <a:srcRect/>
          <a:stretch/>
        </p:blipFill>
        <p:spPr>
          <a:xfrm>
            <a:off x="7299669" y="4420879"/>
            <a:ext cx="3540609" cy="2478426"/>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AF1C-BF33-4EE9-B91C-A328D97AB14B}"/>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00937790-18B8-4718-B47C-2D87E9A0842E}"/>
              </a:ext>
            </a:extLst>
          </p:cNvPr>
          <p:cNvSpPr>
            <a:spLocks noGrp="1"/>
          </p:cNvSpPr>
          <p:nvPr>
            <p:ph idx="1"/>
          </p:nvPr>
        </p:nvSpPr>
        <p:spPr/>
        <p:txBody>
          <a:bodyPr/>
          <a:lstStyle/>
          <a:p>
            <a:pPr lvl="0">
              <a:lnSpc>
                <a:spcPct val="106000"/>
              </a:lnSpc>
              <a:spcBef>
                <a:spcPts val="600"/>
              </a:spcBef>
              <a:spcAft>
                <a:spcPts val="600"/>
              </a:spcAft>
              <a:buFont typeface="Wingdings" panose="05000000000000000000" pitchFamily="2" charset="2"/>
              <a:buChar char="q"/>
            </a:pPr>
            <a:r>
              <a:rPr lang="en-GB" dirty="0">
                <a:solidFill>
                  <a:schemeClr val="tx1"/>
                </a:solidFill>
                <a:effectLst/>
                <a:ea typeface="Calibri" panose="020F0502020204030204" pitchFamily="34" charset="0"/>
                <a:cs typeface="Times New Roman" panose="02020603050405020304" pitchFamily="18" charset="0"/>
              </a:rPr>
              <a:t>Provide information to young people and their families about mental health and wellbeing.</a:t>
            </a:r>
          </a:p>
          <a:p>
            <a:pPr lvl="0">
              <a:lnSpc>
                <a:spcPct val="106000"/>
              </a:lnSpc>
              <a:spcBef>
                <a:spcPts val="600"/>
              </a:spcBef>
              <a:spcAft>
                <a:spcPts val="600"/>
              </a:spcAft>
              <a:buFont typeface="Wingdings" panose="05000000000000000000" pitchFamily="2" charset="2"/>
              <a:buChar char="q"/>
            </a:pPr>
            <a:r>
              <a:rPr lang="en-GB" dirty="0">
                <a:solidFill>
                  <a:schemeClr val="tx1"/>
                </a:solidFill>
                <a:effectLst/>
                <a:ea typeface="Calibri" panose="020F0502020204030204" pitchFamily="34" charset="0"/>
                <a:cs typeface="Times New Roman" panose="02020603050405020304" pitchFamily="18" charset="0"/>
              </a:rPr>
              <a:t>Raise awareness and combat stigmas around mental health and wellbeing.</a:t>
            </a:r>
          </a:p>
          <a:p>
            <a:pPr lvl="0">
              <a:lnSpc>
                <a:spcPct val="106000"/>
              </a:lnSpc>
              <a:spcBef>
                <a:spcPts val="600"/>
              </a:spcBef>
              <a:spcAft>
                <a:spcPts val="600"/>
              </a:spcAft>
              <a:buFont typeface="Wingdings" panose="05000000000000000000" pitchFamily="2" charset="2"/>
              <a:buChar char="q"/>
            </a:pPr>
            <a:r>
              <a:rPr lang="en-GB" dirty="0">
                <a:solidFill>
                  <a:schemeClr val="tx1"/>
                </a:solidFill>
                <a:effectLst/>
                <a:ea typeface="Calibri" panose="020F0502020204030204" pitchFamily="34" charset="0"/>
                <a:cs typeface="Times New Roman" panose="02020603050405020304" pitchFamily="18" charset="0"/>
              </a:rPr>
              <a:t>Start and encourage conversations around mental health especially considering COVID-19 and effects this has had on young people and families.</a:t>
            </a:r>
          </a:p>
          <a:p>
            <a:pPr lvl="0">
              <a:lnSpc>
                <a:spcPct val="106000"/>
              </a:lnSpc>
              <a:spcBef>
                <a:spcPts val="600"/>
              </a:spcBef>
              <a:spcAft>
                <a:spcPts val="600"/>
              </a:spcAft>
              <a:buFont typeface="Wingdings" panose="05000000000000000000" pitchFamily="2" charset="2"/>
              <a:buChar char="q"/>
            </a:pPr>
            <a:r>
              <a:rPr lang="en-GB" dirty="0">
                <a:solidFill>
                  <a:schemeClr val="tx1"/>
                </a:solidFill>
                <a:effectLst/>
                <a:ea typeface="Calibri" panose="020F0502020204030204" pitchFamily="34" charset="0"/>
                <a:cs typeface="Times New Roman" panose="02020603050405020304" pitchFamily="18" charset="0"/>
              </a:rPr>
              <a:t>Provide the information for unlimited time – allowing young people and their families to access the live broadcast as it takes place and after.</a:t>
            </a:r>
          </a:p>
          <a:p>
            <a:endParaRPr lang="en-GB" dirty="0"/>
          </a:p>
        </p:txBody>
      </p:sp>
    </p:spTree>
    <p:extLst>
      <p:ext uri="{BB962C8B-B14F-4D97-AF65-F5344CB8AC3E}">
        <p14:creationId xmlns:p14="http://schemas.microsoft.com/office/powerpoint/2010/main" val="3386525340"/>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6" name="Straight Connector 4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descr="One in a crowd" id="5" name="Picture 4">
            <a:extLst>
              <a:ext uri="{FF2B5EF4-FFF2-40B4-BE49-F238E27FC236}">
                <a16:creationId xmlns:a16="http://schemas.microsoft.com/office/drawing/2014/main" id="{99AE6D04-1EEB-4391-9C1B-41865C195634}"/>
              </a:ext>
            </a:extLst>
          </p:cNvPr>
          <p:cNvPicPr>
            <a:picLocks noChangeAspect="1"/>
          </p:cNvPicPr>
          <p:nvPr/>
        </p:nvPicPr>
        <p:blipFill rotWithShape="1">
          <a:blip r:embed="rId2">
            <a:alphaModFix amt="35000"/>
          </a:blip>
          <a:stretch/>
        </p:blipFill>
        <p:spPr>
          <a:xfrm>
            <a:off x="20" y="10"/>
            <a:ext cx="12191980" cy="6857990"/>
          </a:xfrm>
          <a:prstGeom prst="rect">
            <a:avLst/>
          </a:prstGeom>
        </p:spPr>
      </p:pic>
      <p:sp>
        <p:nvSpPr>
          <p:cNvPr id="2" name="Title 1">
            <a:extLst>
              <a:ext uri="{FF2B5EF4-FFF2-40B4-BE49-F238E27FC236}">
                <a16:creationId xmlns:a16="http://schemas.microsoft.com/office/drawing/2014/main" id="{37D79917-ED22-44E1-96A3-F7FEDA34029B}"/>
              </a:ext>
            </a:extLst>
          </p:cNvPr>
          <p:cNvSpPr>
            <a:spLocks noGrp="1"/>
          </p:cNvSpPr>
          <p:nvPr>
            <p:ph type="title"/>
          </p:nvPr>
        </p:nvSpPr>
        <p:spPr>
          <a:xfrm>
            <a:off x="1097280" y="758952"/>
            <a:ext cx="10058400" cy="3566160"/>
          </a:xfrm>
        </p:spPr>
        <p:txBody>
          <a:bodyPr anchor="b" bIns="45720" lIns="91440" rIns="91440" rtlCol="0" tIns="45720" vert="horz">
            <a:normAutofit/>
          </a:bodyPr>
          <a:lstStyle/>
          <a:p>
            <a:r>
              <a:rPr b="1" dirty="0" lang="en-US" sz="8000">
                <a:solidFill>
                  <a:srgbClr val="FFFFFF"/>
                </a:solidFill>
              </a:rPr>
              <a:t>Reaching Out to the Community</a:t>
            </a:r>
          </a:p>
        </p:txBody>
      </p:sp>
      <p:cxnSp>
        <p:nvCxnSpPr>
          <p:cNvPr id="50" name="Straight Connector 49">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52"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3579708"/>
      </p:ext>
    </p:extLst>
  </p:cSld>
  <p:clrMapOvr>
    <a:overrideClrMapping accent1="accent1" accent2="accent2" accent3="accent3" accent4="accent4" accent5="accent5" accent6="accent6" bg1="dk1" bg2="dk2" folHlink="folHlink" hlink="hlink" tx1="lt1" tx2="lt2"/>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10" presetSubtype="0">
                                  <p:stCondLst>
                                    <p:cond delay="1000"/>
                                  </p:stCondLst>
                                  <p:iterate>
                                    <p:tmPct val="10000"/>
                                  </p:iterate>
                                  <p:childTnLst>
                                    <p:set>
                                      <p:cBhvr>
                                        <p:cTn dur="1" fill="hold" id="6">
                                          <p:stCondLst>
                                            <p:cond delay="0"/>
                                          </p:stCondLst>
                                        </p:cTn>
                                        <p:tgtEl>
                                          <p:spTgt spid="2"/>
                                        </p:tgtEl>
                                        <p:attrNameLst>
                                          <p:attrName>style.visibility</p:attrName>
                                        </p:attrNameLst>
                                      </p:cBhvr>
                                      <p:to>
                                        <p:strVal val="visible"/>
                                      </p:to>
                                    </p:set>
                                    <p:animEffect filter="fade" transition="in">
                                      <p:cBhvr>
                                        <p:cTn dur="7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2.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Text&#10;&#10;Description automatically generated" id="3" name="Picture 2">
            <a:extLst>
              <a:ext uri="{FF2B5EF4-FFF2-40B4-BE49-F238E27FC236}">
                <a16:creationId xmlns:a16="http://schemas.microsoft.com/office/drawing/2014/main" id="{A5183B61-D5BA-4F74-9305-6BDF485EF7EA}"/>
              </a:ext>
            </a:extLst>
          </p:cNvPr>
          <p:cNvPicPr>
            <a:picLocks noChangeAspect="1"/>
          </p:cNvPicPr>
          <p:nvPr/>
        </p:nvPicPr>
        <p:blipFill rotWithShape="1">
          <a:blip r:embed="rId3"/>
          <a:srcRect b="-26"/>
          <a:stretch/>
        </p:blipFill>
        <p:spPr>
          <a:xfrm>
            <a:off x="20" y="10"/>
            <a:ext cx="12191980" cy="6857990"/>
          </a:xfrm>
          <a:prstGeom prst="rect">
            <a:avLst/>
          </a:prstGeom>
        </p:spPr>
      </p:pic>
    </p:spTree>
    <p:extLst>
      <p:ext uri="{BB962C8B-B14F-4D97-AF65-F5344CB8AC3E}">
        <p14:creationId xmlns:p14="http://schemas.microsoft.com/office/powerpoint/2010/main" val="1401063770"/>
      </p:ext>
    </p:extLst>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Graphical user interface, text&#10;&#10;Description automatically generated" id="9" name="Picture 8">
            <a:extLst>
              <a:ext uri="{FF2B5EF4-FFF2-40B4-BE49-F238E27FC236}">
                <a16:creationId xmlns:a16="http://schemas.microsoft.com/office/drawing/2014/main" id="{E955CE16-EBCD-49D2-8DC6-AC813C8430A1}"/>
              </a:ext>
            </a:extLst>
          </p:cNvPr>
          <p:cNvPicPr>
            <a:picLocks noChangeAspect="1"/>
          </p:cNvPicPr>
          <p:nvPr/>
        </p:nvPicPr>
        <p:blipFill rotWithShape="1">
          <a:blip r:embed="rId3"/>
          <a:srcRect b="-52" r="2"/>
          <a:stretch/>
        </p:blipFill>
        <p:spPr>
          <a:xfrm>
            <a:off x="1129115" y="781307"/>
            <a:ext cx="4724569" cy="2267537"/>
          </a:xfrm>
          <a:prstGeom prst="rect">
            <a:avLst/>
          </a:prstGeom>
        </p:spPr>
      </p:pic>
      <p:cxnSp>
        <p:nvCxnSpPr>
          <p:cNvPr id="29" name="Straight Connector 28">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descr="Text&#10;&#10;Description automatically generated" id="11" name="Picture 10">
            <a:extLst>
              <a:ext uri="{FF2B5EF4-FFF2-40B4-BE49-F238E27FC236}">
                <a16:creationId xmlns:a16="http://schemas.microsoft.com/office/drawing/2014/main" id="{878A2E4E-C3C5-4F7D-9B12-354090774537}"/>
              </a:ext>
            </a:extLst>
          </p:cNvPr>
          <p:cNvPicPr>
            <a:picLocks noChangeAspect="1"/>
          </p:cNvPicPr>
          <p:nvPr/>
        </p:nvPicPr>
        <p:blipFill rotWithShape="1">
          <a:blip r:embed="rId4"/>
          <a:srcRect b="4" r="-3"/>
          <a:stretch/>
        </p:blipFill>
        <p:spPr>
          <a:xfrm>
            <a:off x="6338316" y="775056"/>
            <a:ext cx="4732940" cy="2280039"/>
          </a:xfrm>
          <a:prstGeom prst="rect">
            <a:avLst/>
          </a:prstGeom>
        </p:spPr>
      </p:pic>
      <p:cxnSp>
        <p:nvCxnSpPr>
          <p:cNvPr id="31" name="Straight Connector 30">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8442120-08BA-4717-99E0-5919E632511C}"/>
              </a:ext>
            </a:extLst>
          </p:cNvPr>
          <p:cNvPicPr>
            <a:picLocks noChangeAspect="1"/>
          </p:cNvPicPr>
          <p:nvPr/>
        </p:nvPicPr>
        <p:blipFill rotWithShape="1">
          <a:blip r:embed="rId5"/>
          <a:srcRect b="-19" r="-35"/>
          <a:stretch/>
        </p:blipFill>
        <p:spPr>
          <a:xfrm>
            <a:off x="1370540" y="3671316"/>
            <a:ext cx="4241718" cy="2545862"/>
          </a:xfrm>
          <a:prstGeom prst="rect">
            <a:avLst/>
          </a:prstGeom>
        </p:spPr>
      </p:pic>
      <p:pic>
        <p:nvPicPr>
          <p:cNvPr id="18" name="Picture 17">
            <a:extLst>
              <a:ext uri="{FF2B5EF4-FFF2-40B4-BE49-F238E27FC236}">
                <a16:creationId xmlns:a16="http://schemas.microsoft.com/office/drawing/2014/main" id="{4E8BFDCE-95FE-4C65-91EC-62227C6B6B51}"/>
              </a:ext>
            </a:extLst>
          </p:cNvPr>
          <p:cNvPicPr>
            <a:picLocks noChangeAspect="1"/>
          </p:cNvPicPr>
          <p:nvPr/>
        </p:nvPicPr>
        <p:blipFill>
          <a:blip r:embed="rId6"/>
          <a:stretch>
            <a:fillRect/>
          </a:stretch>
        </p:blipFill>
        <p:spPr>
          <a:xfrm>
            <a:off x="6435036" y="3671316"/>
            <a:ext cx="4539500" cy="2553469"/>
          </a:xfrm>
          <a:prstGeom prst="rect">
            <a:avLst/>
          </a:prstGeom>
        </p:spPr>
      </p:pic>
    </p:spTree>
    <p:extLst>
      <p:ext uri="{BB962C8B-B14F-4D97-AF65-F5344CB8AC3E}">
        <p14:creationId xmlns:p14="http://schemas.microsoft.com/office/powerpoint/2010/main" val="2911310429"/>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descr="Rear-view of rows of people watching a film in a theater" id="5" name="Picture 4">
            <a:extLst>
              <a:ext uri="{FF2B5EF4-FFF2-40B4-BE49-F238E27FC236}">
                <a16:creationId xmlns:a16="http://schemas.microsoft.com/office/drawing/2014/main" id="{E63DFCD1-6960-49AD-A69A-CC2E283DE887}"/>
              </a:ext>
            </a:extLst>
          </p:cNvPr>
          <p:cNvPicPr>
            <a:picLocks noChangeAspect="1"/>
          </p:cNvPicPr>
          <p:nvPr/>
        </p:nvPicPr>
        <p:blipFill rotWithShape="1">
          <a:blip r:embed="rId2"/>
          <a:srcRect b="-25"/>
          <a:stretch/>
        </p:blipFill>
        <p:spPr>
          <a:xfrm>
            <a:off x="1" y="10"/>
            <a:ext cx="12191999" cy="6857990"/>
          </a:xfrm>
          <a:prstGeom prst="rect">
            <a:avLst/>
          </a:prstGeom>
        </p:spPr>
      </p:pic>
      <p:sp>
        <p:nvSpPr>
          <p:cNvPr id="13" name="Rectangle 12">
            <a:extLst>
              <a:ext uri="{FF2B5EF4-FFF2-40B4-BE49-F238E27FC236}">
                <a16:creationId xmlns:a16="http://schemas.microsoft.com/office/drawing/2014/main" id="{77D4E339-1FDC-4F64-BACC-DA1625A5A305}"/>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2852794" y="0"/>
            <a:ext cx="9339206" cy="6858000"/>
          </a:xfrm>
          <a:prstGeom prst="rect">
            <a:avLst/>
          </a:prstGeom>
          <a:gradFill flip="none" rotWithShape="1">
            <a:gsLst>
              <a:gs pos="58000">
                <a:schemeClr val="tx1">
                  <a:alpha val="35000"/>
                </a:schemeClr>
              </a:gs>
              <a:gs pos="33000">
                <a:schemeClr val="tx1">
                  <a:alpha val="20000"/>
                </a:schemeClr>
              </a:gs>
              <a:gs pos="0">
                <a:schemeClr val="tx1">
                  <a:alpha val="0"/>
                </a:schemeClr>
              </a:gs>
              <a:gs pos="100000">
                <a:schemeClr val="tx1">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2" name="Title 1">
            <a:extLst>
              <a:ext uri="{FF2B5EF4-FFF2-40B4-BE49-F238E27FC236}">
                <a16:creationId xmlns:a16="http://schemas.microsoft.com/office/drawing/2014/main" id="{7F254840-D5DC-42DE-939E-C875572FAF13}"/>
              </a:ext>
            </a:extLst>
          </p:cNvPr>
          <p:cNvSpPr>
            <a:spLocks noGrp="1"/>
          </p:cNvSpPr>
          <p:nvPr>
            <p:ph type="title"/>
          </p:nvPr>
        </p:nvSpPr>
        <p:spPr>
          <a:xfrm>
            <a:off x="5029545" y="3493520"/>
            <a:ext cx="6470692" cy="1229306"/>
          </a:xfrm>
        </p:spPr>
        <p:txBody>
          <a:bodyPr anchor="b" bIns="45720" lIns="91440" rIns="91440" rtlCol="0" tIns="45720" vert="horz">
            <a:normAutofit/>
          </a:bodyPr>
          <a:lstStyle/>
          <a:p>
            <a:r>
              <a:rPr dirty="0" lang="en-US" sz="5400">
                <a:solidFill>
                  <a:schemeClr val="bg1"/>
                </a:solidFill>
              </a:rPr>
              <a:t>The Sessions</a:t>
            </a:r>
          </a:p>
        </p:txBody>
      </p:sp>
      <p:cxnSp>
        <p:nvCxnSpPr>
          <p:cNvPr id="15" name="Straight Connector 14">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bg1">
                <a:alpha val="90000"/>
              </a:schemeClr>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2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9C0B8-61E4-4678-89EB-D24111150E52}"/>
              </a:ext>
            </a:extLst>
          </p:cNvPr>
          <p:cNvSpPr>
            <a:spLocks noGrp="1"/>
          </p:cNvSpPr>
          <p:nvPr>
            <p:ph type="title"/>
          </p:nvPr>
        </p:nvSpPr>
        <p:spPr>
          <a:xfrm>
            <a:off x="6411685" y="634946"/>
            <a:ext cx="5127171" cy="1450757"/>
          </a:xfrm>
        </p:spPr>
        <p:txBody>
          <a:bodyPr>
            <a:normAutofit/>
          </a:bodyPr>
          <a:lstStyle/>
          <a:p>
            <a:r>
              <a:rPr lang="en-US" sz="3200"/>
              <a:t>Live Broadcast 1 – About Mental Health and Wellbeing</a:t>
            </a:r>
            <a:endParaRPr lang="en-GB" sz="3200"/>
          </a:p>
        </p:txBody>
      </p:sp>
      <p:pic>
        <p:nvPicPr>
          <p:cNvPr id="8" name="Picture 7" descr="A picture containing text, person, indoor&#10;&#10;Description automatically generated">
            <a:extLst>
              <a:ext uri="{FF2B5EF4-FFF2-40B4-BE49-F238E27FC236}">
                <a16:creationId xmlns:a16="http://schemas.microsoft.com/office/drawing/2014/main" id="{2959CE6A-BFE5-4A03-A2C3-A5D94A729735}"/>
              </a:ext>
            </a:extLst>
          </p:cNvPr>
          <p:cNvPicPr>
            <a:picLocks noChangeAspect="1"/>
          </p:cNvPicPr>
          <p:nvPr/>
        </p:nvPicPr>
        <p:blipFill>
          <a:blip r:embed="rId2"/>
          <a:stretch>
            <a:fillRect/>
          </a:stretch>
        </p:blipFill>
        <p:spPr>
          <a:xfrm>
            <a:off x="375558" y="1830287"/>
            <a:ext cx="5382982" cy="3027927"/>
          </a:xfrm>
          <a:prstGeom prst="rect">
            <a:avLst/>
          </a:prstGeom>
        </p:spPr>
      </p:pic>
      <p:cxnSp>
        <p:nvCxnSpPr>
          <p:cNvPr id="15" name="Straight Connector 14">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CF0730-2AD5-457E-A35F-B5CF97C5035E}"/>
              </a:ext>
            </a:extLst>
          </p:cNvPr>
          <p:cNvSpPr>
            <a:spLocks noGrp="1"/>
          </p:cNvSpPr>
          <p:nvPr>
            <p:ph idx="1"/>
          </p:nvPr>
        </p:nvSpPr>
        <p:spPr>
          <a:xfrm>
            <a:off x="6411684" y="2407436"/>
            <a:ext cx="5127172" cy="3461658"/>
          </a:xfrm>
        </p:spPr>
        <p:txBody>
          <a:bodyPr>
            <a:normAutofit/>
          </a:bodyPr>
          <a:lstStyle/>
          <a:p>
            <a:pPr lvl="0">
              <a:spcBef>
                <a:spcPts val="600"/>
              </a:spcBef>
              <a:spcAft>
                <a:spcPts val="600"/>
              </a:spcAft>
              <a:buFont typeface="Wingdings" panose="05000000000000000000" pitchFamily="2" charset="2"/>
              <a:buChar char="q"/>
            </a:pPr>
            <a:r>
              <a:rPr lang="en-GB">
                <a:effectLst/>
                <a:latin typeface="Calibri" panose="020F0502020204030204" pitchFamily="34" charset="0"/>
                <a:ea typeface="Calibri" panose="020F0502020204030204" pitchFamily="34" charset="0"/>
                <a:cs typeface="Times New Roman" panose="02020603050405020304" pitchFamily="18" charset="0"/>
              </a:rPr>
              <a:t>Introducing the series of 5 live broadcasted sessions</a:t>
            </a:r>
          </a:p>
          <a:p>
            <a:pPr lvl="0">
              <a:spcBef>
                <a:spcPts val="600"/>
              </a:spcBef>
              <a:spcAft>
                <a:spcPts val="600"/>
              </a:spcAft>
              <a:buFont typeface="Wingdings" panose="05000000000000000000" pitchFamily="2" charset="2"/>
              <a:buChar char="q"/>
            </a:pPr>
            <a:r>
              <a:rPr lang="en-GB">
                <a:effectLst/>
                <a:latin typeface="Calibri" panose="020F0502020204030204" pitchFamily="34" charset="0"/>
                <a:ea typeface="Calibri" panose="020F0502020204030204" pitchFamily="34" charset="0"/>
                <a:cs typeface="Times New Roman" panose="02020603050405020304" pitchFamily="18" charset="0"/>
              </a:rPr>
              <a:t>Introducing concepts of mental health and wellbeing</a:t>
            </a:r>
          </a:p>
          <a:p>
            <a:pPr lvl="0">
              <a:spcBef>
                <a:spcPts val="600"/>
              </a:spcBef>
              <a:spcAft>
                <a:spcPts val="600"/>
              </a:spcAft>
              <a:buFont typeface="Wingdings" panose="05000000000000000000" pitchFamily="2" charset="2"/>
              <a:buChar char="q"/>
            </a:pPr>
            <a:r>
              <a:rPr lang="en-GB">
                <a:effectLst/>
                <a:latin typeface="Calibri" panose="020F0502020204030204" pitchFamily="34" charset="0"/>
                <a:ea typeface="Calibri" panose="020F0502020204030204" pitchFamily="34" charset="0"/>
                <a:cs typeface="Times New Roman" panose="02020603050405020304" pitchFamily="18" charset="0"/>
              </a:rPr>
              <a:t>Defining mental health and wellbeing </a:t>
            </a:r>
          </a:p>
          <a:p>
            <a:pPr lvl="0">
              <a:spcBef>
                <a:spcPts val="600"/>
              </a:spcBef>
              <a:spcAft>
                <a:spcPts val="600"/>
              </a:spcAft>
              <a:buFont typeface="Wingdings" panose="05000000000000000000" pitchFamily="2" charset="2"/>
              <a:buChar char="q"/>
            </a:pPr>
            <a:r>
              <a:rPr lang="en-GB">
                <a:effectLst/>
                <a:latin typeface="Calibri" panose="020F0502020204030204" pitchFamily="34" charset="0"/>
                <a:ea typeface="Calibri" panose="020F0502020204030204" pitchFamily="34" charset="0"/>
                <a:cs typeface="Times New Roman" panose="02020603050405020304" pitchFamily="18" charset="0"/>
              </a:rPr>
              <a:t>Discussing importance of mental health and wellbeing</a:t>
            </a:r>
          </a:p>
          <a:p>
            <a:endParaRPr lang="en-GB" dirty="0"/>
          </a:p>
        </p:txBody>
      </p:sp>
      <p:sp>
        <p:nvSpPr>
          <p:cNvPr id="17" name="Rectangle 16">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455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9C0B8-61E4-4678-89EB-D24111150E52}"/>
              </a:ext>
            </a:extLst>
          </p:cNvPr>
          <p:cNvSpPr>
            <a:spLocks noGrp="1"/>
          </p:cNvSpPr>
          <p:nvPr>
            <p:ph type="title"/>
          </p:nvPr>
        </p:nvSpPr>
        <p:spPr>
          <a:xfrm>
            <a:off x="6411685" y="634946"/>
            <a:ext cx="5127171" cy="1450757"/>
          </a:xfrm>
        </p:spPr>
        <p:txBody>
          <a:bodyPr>
            <a:normAutofit/>
          </a:bodyPr>
          <a:lstStyle/>
          <a:p>
            <a:r>
              <a:rPr lang="en-US"/>
              <a:t>Live Broadcast 2 - About Stress </a:t>
            </a:r>
            <a:endParaRPr lang="en-GB"/>
          </a:p>
        </p:txBody>
      </p:sp>
      <p:cxnSp>
        <p:nvCxnSpPr>
          <p:cNvPr id="12"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CF0730-2AD5-457E-A35F-B5CF97C5035E}"/>
              </a:ext>
            </a:extLst>
          </p:cNvPr>
          <p:cNvSpPr>
            <a:spLocks noGrp="1"/>
          </p:cNvSpPr>
          <p:nvPr>
            <p:ph idx="1"/>
          </p:nvPr>
        </p:nvSpPr>
        <p:spPr>
          <a:xfrm>
            <a:off x="6411684" y="2407436"/>
            <a:ext cx="5127172" cy="3461658"/>
          </a:xfrm>
        </p:spPr>
        <p:txBody>
          <a:bodyPr>
            <a:normAutofit/>
          </a:bodyPr>
          <a:lstStyle/>
          <a:p>
            <a:pPr lvl="0">
              <a:lnSpc>
                <a:spcPct val="100000"/>
              </a:lnSpc>
              <a:spcBef>
                <a:spcPts val="600"/>
              </a:spcBef>
              <a:spcAft>
                <a:spcPts val="600"/>
              </a:spcAft>
              <a:buFont typeface="Wingdings" panose="05000000000000000000" pitchFamily="2" charset="2"/>
              <a:buChar char="v"/>
            </a:pPr>
            <a:r>
              <a:rPr lang="en-GB" sz="1600">
                <a:effectLst/>
                <a:latin typeface="Calibri" panose="020F0502020204030204" pitchFamily="34" charset="0"/>
                <a:ea typeface="Calibri" panose="020F0502020204030204" pitchFamily="34" charset="0"/>
                <a:cs typeface="Times New Roman" panose="02020603050405020304" pitchFamily="18" charset="0"/>
              </a:rPr>
              <a:t>Introducing the concepts of stress</a:t>
            </a:r>
          </a:p>
          <a:p>
            <a:pPr lvl="0">
              <a:lnSpc>
                <a:spcPct val="100000"/>
              </a:lnSpc>
              <a:spcBef>
                <a:spcPts val="600"/>
              </a:spcBef>
              <a:spcAft>
                <a:spcPts val="600"/>
              </a:spcAft>
              <a:buFont typeface="Wingdings" panose="05000000000000000000" pitchFamily="2" charset="2"/>
              <a:buChar char="v"/>
            </a:pPr>
            <a:r>
              <a:rPr lang="en-GB" sz="1600">
                <a:effectLst/>
                <a:latin typeface="Calibri" panose="020F0502020204030204" pitchFamily="34" charset="0"/>
                <a:ea typeface="Calibri" panose="020F0502020204030204" pitchFamily="34" charset="0"/>
                <a:cs typeface="Times New Roman" panose="02020603050405020304" pitchFamily="18" charset="0"/>
              </a:rPr>
              <a:t>Discussing the signs of someone experiencing stress</a:t>
            </a:r>
          </a:p>
          <a:p>
            <a:pPr lvl="0">
              <a:lnSpc>
                <a:spcPct val="100000"/>
              </a:lnSpc>
              <a:spcBef>
                <a:spcPts val="600"/>
              </a:spcBef>
              <a:spcAft>
                <a:spcPts val="600"/>
              </a:spcAft>
              <a:buFont typeface="Wingdings" panose="05000000000000000000" pitchFamily="2" charset="2"/>
              <a:buChar char="v"/>
            </a:pPr>
            <a:r>
              <a:rPr lang="en-GB" sz="1600">
                <a:effectLst/>
                <a:latin typeface="Calibri" panose="020F0502020204030204" pitchFamily="34" charset="0"/>
                <a:ea typeface="Calibri" panose="020F0502020204030204" pitchFamily="34" charset="0"/>
                <a:cs typeface="Times New Roman" panose="02020603050405020304" pitchFamily="18" charset="0"/>
              </a:rPr>
              <a:t>Discussing factors that can contribute for one to experience stress (including but not limited to: school, work, pandemic, caring responsibilities) </a:t>
            </a:r>
          </a:p>
          <a:p>
            <a:pPr lvl="0">
              <a:lnSpc>
                <a:spcPct val="100000"/>
              </a:lnSpc>
              <a:spcBef>
                <a:spcPts val="600"/>
              </a:spcBef>
              <a:spcAft>
                <a:spcPts val="600"/>
              </a:spcAft>
              <a:buFont typeface="Wingdings" panose="05000000000000000000" pitchFamily="2" charset="2"/>
              <a:buChar char="v"/>
            </a:pPr>
            <a:r>
              <a:rPr lang="en-GB" sz="1600">
                <a:effectLst/>
                <a:latin typeface="Calibri" panose="020F0502020204030204" pitchFamily="34" charset="0"/>
                <a:ea typeface="Calibri" panose="020F0502020204030204" pitchFamily="34" charset="0"/>
                <a:cs typeface="Times New Roman" panose="02020603050405020304" pitchFamily="18" charset="0"/>
              </a:rPr>
              <a:t>Discussing the pandemic and stress</a:t>
            </a:r>
          </a:p>
          <a:p>
            <a:pPr lvl="0">
              <a:lnSpc>
                <a:spcPct val="100000"/>
              </a:lnSpc>
              <a:spcBef>
                <a:spcPts val="600"/>
              </a:spcBef>
              <a:spcAft>
                <a:spcPts val="600"/>
              </a:spcAft>
              <a:buFont typeface="Wingdings" panose="05000000000000000000" pitchFamily="2" charset="2"/>
              <a:buChar char="v"/>
            </a:pPr>
            <a:r>
              <a:rPr lang="en-GB" sz="1600">
                <a:effectLst/>
                <a:latin typeface="Calibri" panose="020F0502020204030204" pitchFamily="34" charset="0"/>
                <a:ea typeface="Calibri" panose="020F0502020204030204" pitchFamily="34" charset="0"/>
                <a:cs typeface="Times New Roman" panose="02020603050405020304" pitchFamily="18" charset="0"/>
              </a:rPr>
              <a:t>Discussing how stress can have an impact in day-to-day situations.</a:t>
            </a:r>
          </a:p>
          <a:p>
            <a:pPr lvl="0">
              <a:lnSpc>
                <a:spcPct val="100000"/>
              </a:lnSpc>
              <a:spcBef>
                <a:spcPts val="600"/>
              </a:spcBef>
              <a:spcAft>
                <a:spcPts val="600"/>
              </a:spcAft>
              <a:buFont typeface="Wingdings" panose="05000000000000000000" pitchFamily="2" charset="2"/>
              <a:buChar char="v"/>
            </a:pPr>
            <a:r>
              <a:rPr lang="en-GB" sz="1600">
                <a:effectLst/>
                <a:latin typeface="Calibri" panose="020F0502020204030204" pitchFamily="34" charset="0"/>
                <a:ea typeface="Calibri" panose="020F0502020204030204" pitchFamily="34" charset="0"/>
                <a:cs typeface="Times New Roman" panose="02020603050405020304" pitchFamily="18" charset="0"/>
              </a:rPr>
              <a:t>Discussing how we can overcome feelings of stress and maintain positive mental health and wellbeing.</a:t>
            </a:r>
          </a:p>
          <a:p>
            <a:pPr>
              <a:lnSpc>
                <a:spcPct val="100000"/>
              </a:lnSpc>
            </a:pPr>
            <a:endParaRPr lang="en-GB" sz="1600"/>
          </a:p>
        </p:txBody>
      </p:sp>
      <p:sp>
        <p:nvSpPr>
          <p:cNvPr id="14" name="Rectangle 13">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075D2034-BFA3-417A-92F9-E2D32190D035}"/>
              </a:ext>
            </a:extLst>
          </p:cNvPr>
          <p:cNvPicPr>
            <a:picLocks noChangeAspect="1"/>
          </p:cNvPicPr>
          <p:nvPr/>
        </p:nvPicPr>
        <p:blipFill>
          <a:blip r:embed="rId2"/>
          <a:stretch>
            <a:fillRect/>
          </a:stretch>
        </p:blipFill>
        <p:spPr>
          <a:xfrm>
            <a:off x="653144" y="1680118"/>
            <a:ext cx="5408087" cy="3040564"/>
          </a:xfrm>
          <a:prstGeom prst="rect">
            <a:avLst/>
          </a:prstGeom>
        </p:spPr>
      </p:pic>
    </p:spTree>
    <p:extLst>
      <p:ext uri="{BB962C8B-B14F-4D97-AF65-F5344CB8AC3E}">
        <p14:creationId xmlns:p14="http://schemas.microsoft.com/office/powerpoint/2010/main" val="1472387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9C0B8-61E4-4678-89EB-D24111150E52}"/>
              </a:ext>
            </a:extLst>
          </p:cNvPr>
          <p:cNvSpPr>
            <a:spLocks noGrp="1"/>
          </p:cNvSpPr>
          <p:nvPr>
            <p:ph type="title"/>
          </p:nvPr>
        </p:nvSpPr>
        <p:spPr>
          <a:xfrm>
            <a:off x="6411685" y="634946"/>
            <a:ext cx="5127171" cy="1450757"/>
          </a:xfrm>
        </p:spPr>
        <p:txBody>
          <a:bodyPr>
            <a:normAutofit/>
          </a:bodyPr>
          <a:lstStyle/>
          <a:p>
            <a:r>
              <a:rPr lang="en-US"/>
              <a:t>Live Broadcast 3 – About Worrying </a:t>
            </a:r>
            <a:endParaRPr lang="en-GB"/>
          </a:p>
        </p:txBody>
      </p:sp>
      <p:pic>
        <p:nvPicPr>
          <p:cNvPr id="5" name="Picture 4">
            <a:extLst>
              <a:ext uri="{FF2B5EF4-FFF2-40B4-BE49-F238E27FC236}">
                <a16:creationId xmlns:a16="http://schemas.microsoft.com/office/drawing/2014/main" id="{6DADEBF0-4567-49E2-909F-E8765746932A}"/>
              </a:ext>
            </a:extLst>
          </p:cNvPr>
          <p:cNvPicPr>
            <a:picLocks noChangeAspect="1"/>
          </p:cNvPicPr>
          <p:nvPr/>
        </p:nvPicPr>
        <p:blipFill>
          <a:blip r:embed="rId2"/>
          <a:stretch>
            <a:fillRect/>
          </a:stretch>
        </p:blipFill>
        <p:spPr>
          <a:xfrm>
            <a:off x="643192" y="1830288"/>
            <a:ext cx="5115347" cy="2877382"/>
          </a:xfrm>
          <a:prstGeom prst="rect">
            <a:avLst/>
          </a:prstGeom>
        </p:spPr>
      </p:pic>
      <p:cxnSp>
        <p:nvCxnSpPr>
          <p:cNvPr id="12"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CF0730-2AD5-457E-A35F-B5CF97C5035E}"/>
              </a:ext>
            </a:extLst>
          </p:cNvPr>
          <p:cNvSpPr>
            <a:spLocks noGrp="1"/>
          </p:cNvSpPr>
          <p:nvPr>
            <p:ph idx="1"/>
          </p:nvPr>
        </p:nvSpPr>
        <p:spPr>
          <a:xfrm>
            <a:off x="6411684" y="2407436"/>
            <a:ext cx="5127172" cy="3461658"/>
          </a:xfrm>
        </p:spPr>
        <p:txBody>
          <a:bodyPr>
            <a:normAutofit/>
          </a:bodyPr>
          <a:lstStyle/>
          <a:p>
            <a:pPr lvl="0">
              <a:lnSpc>
                <a:spcPct val="100000"/>
              </a:lnSpc>
              <a:spcBef>
                <a:spcPts val="600"/>
              </a:spcBef>
              <a:spcAft>
                <a:spcPts val="600"/>
              </a:spcAft>
              <a:buFont typeface="Wingdings" panose="05000000000000000000" pitchFamily="2" charset="2"/>
              <a:buChar char="Ø"/>
            </a:pPr>
            <a:r>
              <a:rPr lang="en-GB">
                <a:effectLst/>
                <a:latin typeface="Calibri" panose="020F0502020204030204" pitchFamily="34" charset="0"/>
                <a:ea typeface="Calibri" panose="020F0502020204030204" pitchFamily="34" charset="0"/>
                <a:cs typeface="Times New Roman" panose="02020603050405020304" pitchFamily="18" charset="0"/>
              </a:rPr>
              <a:t>Introducing the concepts of worrying and concerns.</a:t>
            </a:r>
          </a:p>
          <a:p>
            <a:pPr lvl="0">
              <a:lnSpc>
                <a:spcPct val="100000"/>
              </a:lnSpc>
              <a:spcBef>
                <a:spcPts val="600"/>
              </a:spcBef>
              <a:spcAft>
                <a:spcPts val="600"/>
              </a:spcAft>
              <a:buFont typeface="Wingdings" panose="05000000000000000000" pitchFamily="2" charset="2"/>
              <a:buChar char="Ø"/>
            </a:pPr>
            <a:r>
              <a:rPr lang="en-GB">
                <a:effectLst/>
                <a:latin typeface="Calibri" panose="020F0502020204030204" pitchFamily="34" charset="0"/>
                <a:ea typeface="Calibri" panose="020F0502020204030204" pitchFamily="34" charset="0"/>
                <a:cs typeface="Times New Roman" panose="02020603050405020304" pitchFamily="18" charset="0"/>
              </a:rPr>
              <a:t>Introducing and discussing some of the main factors contributing to worrying.</a:t>
            </a:r>
          </a:p>
          <a:p>
            <a:pPr lvl="0">
              <a:lnSpc>
                <a:spcPct val="100000"/>
              </a:lnSpc>
              <a:spcBef>
                <a:spcPts val="600"/>
              </a:spcBef>
              <a:spcAft>
                <a:spcPts val="600"/>
              </a:spcAft>
              <a:buFont typeface="Wingdings" panose="05000000000000000000" pitchFamily="2" charset="2"/>
              <a:buChar char="Ø"/>
            </a:pPr>
            <a:r>
              <a:rPr lang="en-GB">
                <a:effectLst/>
                <a:latin typeface="Calibri" panose="020F0502020204030204" pitchFamily="34" charset="0"/>
                <a:ea typeface="Calibri" panose="020F0502020204030204" pitchFamily="34" charset="0"/>
                <a:cs typeface="Times New Roman" panose="02020603050405020304" pitchFamily="18" charset="0"/>
              </a:rPr>
              <a:t>Discussing the pandemic and the impact this had on worry.</a:t>
            </a:r>
          </a:p>
          <a:p>
            <a:pPr lvl="0">
              <a:lnSpc>
                <a:spcPct val="100000"/>
              </a:lnSpc>
              <a:spcBef>
                <a:spcPts val="600"/>
              </a:spcBef>
              <a:spcAft>
                <a:spcPts val="600"/>
              </a:spcAft>
              <a:buFont typeface="Wingdings" panose="05000000000000000000" pitchFamily="2" charset="2"/>
              <a:buChar char="Ø"/>
            </a:pPr>
            <a:r>
              <a:rPr lang="en-GB">
                <a:effectLst/>
                <a:latin typeface="Calibri" panose="020F0502020204030204" pitchFamily="34" charset="0"/>
                <a:ea typeface="Calibri" panose="020F0502020204030204" pitchFamily="34" charset="0"/>
                <a:cs typeface="Times New Roman" panose="02020603050405020304" pitchFamily="18" charset="0"/>
              </a:rPr>
              <a:t>Discussing strategies of overcoming feelings of worry and uncertainty and maintain positive mental health and wellbeing.</a:t>
            </a:r>
          </a:p>
        </p:txBody>
      </p:sp>
      <p:sp>
        <p:nvSpPr>
          <p:cNvPr id="14" name="Rectangle 13">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274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9C0B8-61E4-4678-89EB-D24111150E52}"/>
              </a:ext>
            </a:extLst>
          </p:cNvPr>
          <p:cNvSpPr>
            <a:spLocks noGrp="1"/>
          </p:cNvSpPr>
          <p:nvPr>
            <p:ph type="title"/>
          </p:nvPr>
        </p:nvSpPr>
        <p:spPr>
          <a:xfrm>
            <a:off x="6411685" y="634946"/>
            <a:ext cx="5127171" cy="1450757"/>
          </a:xfrm>
        </p:spPr>
        <p:txBody>
          <a:bodyPr>
            <a:normAutofit/>
          </a:bodyPr>
          <a:lstStyle/>
          <a:p>
            <a:r>
              <a:rPr lang="en-US" sz="3900"/>
              <a:t>Live Broadcast 4 – About Addiction/Dependency </a:t>
            </a:r>
            <a:endParaRPr lang="en-GB" sz="3900"/>
          </a:p>
        </p:txBody>
      </p:sp>
      <p:pic>
        <p:nvPicPr>
          <p:cNvPr id="5" name="Picture 4">
            <a:extLst>
              <a:ext uri="{FF2B5EF4-FFF2-40B4-BE49-F238E27FC236}">
                <a16:creationId xmlns:a16="http://schemas.microsoft.com/office/drawing/2014/main" id="{6D1E83BC-70CF-486B-8EC3-E02C4F8526A0}"/>
              </a:ext>
            </a:extLst>
          </p:cNvPr>
          <p:cNvPicPr>
            <a:picLocks noChangeAspect="1"/>
          </p:cNvPicPr>
          <p:nvPr/>
        </p:nvPicPr>
        <p:blipFill>
          <a:blip r:embed="rId2"/>
          <a:stretch>
            <a:fillRect/>
          </a:stretch>
        </p:blipFill>
        <p:spPr>
          <a:xfrm>
            <a:off x="293914" y="1830287"/>
            <a:ext cx="5464625" cy="3073851"/>
          </a:xfrm>
          <a:prstGeom prst="rect">
            <a:avLst/>
          </a:prstGeom>
        </p:spPr>
      </p:pic>
      <p:cxnSp>
        <p:nvCxnSpPr>
          <p:cNvPr id="12"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CF0730-2AD5-457E-A35F-B5CF97C5035E}"/>
              </a:ext>
            </a:extLst>
          </p:cNvPr>
          <p:cNvSpPr>
            <a:spLocks noGrp="1"/>
          </p:cNvSpPr>
          <p:nvPr>
            <p:ph idx="1"/>
          </p:nvPr>
        </p:nvSpPr>
        <p:spPr>
          <a:xfrm>
            <a:off x="6411684" y="2407436"/>
            <a:ext cx="5127172" cy="3461658"/>
          </a:xfrm>
        </p:spPr>
        <p:txBody>
          <a:bodyPr>
            <a:normAutofit/>
          </a:bodyPr>
          <a:lstStyle/>
          <a:p>
            <a:pPr lvl="0">
              <a:lnSpc>
                <a:spcPct val="100000"/>
              </a:lnSpc>
              <a:spcBef>
                <a:spcPts val="600"/>
              </a:spcBef>
              <a:spcAft>
                <a:spcPts val="600"/>
              </a:spcAft>
              <a:buFont typeface="Courier New" panose="02070309020205020404" pitchFamily="49" charset="0"/>
              <a:buChar char="o"/>
            </a:pPr>
            <a:r>
              <a:rPr lang="en-GB" sz="1900">
                <a:effectLst/>
                <a:latin typeface="Calibri" panose="020F0502020204030204" pitchFamily="34" charset="0"/>
                <a:ea typeface="Calibri" panose="020F0502020204030204" pitchFamily="34" charset="0"/>
                <a:cs typeface="Times New Roman" panose="02020603050405020304" pitchFamily="18" charset="0"/>
              </a:rPr>
              <a:t>Introducing and defining the concepts of addiction.</a:t>
            </a:r>
          </a:p>
          <a:p>
            <a:pPr lvl="0">
              <a:lnSpc>
                <a:spcPct val="100000"/>
              </a:lnSpc>
              <a:spcBef>
                <a:spcPts val="600"/>
              </a:spcBef>
              <a:spcAft>
                <a:spcPts val="600"/>
              </a:spcAft>
              <a:buFont typeface="Courier New" panose="02070309020205020404" pitchFamily="49" charset="0"/>
              <a:buChar char="o"/>
            </a:pPr>
            <a:r>
              <a:rPr lang="en-GB" sz="1900">
                <a:effectLst/>
                <a:latin typeface="Calibri" panose="020F0502020204030204" pitchFamily="34" charset="0"/>
                <a:ea typeface="Calibri" panose="020F0502020204030204" pitchFamily="34" charset="0"/>
                <a:cs typeface="Times New Roman" panose="02020603050405020304" pitchFamily="18" charset="0"/>
              </a:rPr>
              <a:t>Discussing vast possibilities of addiction/dependency.</a:t>
            </a:r>
          </a:p>
          <a:p>
            <a:pPr lvl="0">
              <a:lnSpc>
                <a:spcPct val="100000"/>
              </a:lnSpc>
              <a:spcBef>
                <a:spcPts val="600"/>
              </a:spcBef>
              <a:spcAft>
                <a:spcPts val="600"/>
              </a:spcAft>
              <a:buFont typeface="Courier New" panose="02070309020205020404" pitchFamily="49" charset="0"/>
              <a:buChar char="o"/>
            </a:pPr>
            <a:r>
              <a:rPr lang="en-GB" sz="1900">
                <a:effectLst/>
                <a:latin typeface="Calibri" panose="020F0502020204030204" pitchFamily="34" charset="0"/>
                <a:ea typeface="Calibri" panose="020F0502020204030204" pitchFamily="34" charset="0"/>
                <a:cs typeface="Times New Roman" panose="02020603050405020304" pitchFamily="18" charset="0"/>
              </a:rPr>
              <a:t>Discussing the pivotal points when addiction/dependency can start having an impact on day-to-day situations.</a:t>
            </a:r>
          </a:p>
          <a:p>
            <a:pPr lvl="0">
              <a:lnSpc>
                <a:spcPct val="100000"/>
              </a:lnSpc>
              <a:spcBef>
                <a:spcPts val="600"/>
              </a:spcBef>
              <a:spcAft>
                <a:spcPts val="600"/>
              </a:spcAft>
              <a:buFont typeface="Courier New" panose="02070309020205020404" pitchFamily="49" charset="0"/>
              <a:buChar char="o"/>
            </a:pPr>
            <a:r>
              <a:rPr lang="en-GB" sz="1900">
                <a:effectLst/>
                <a:latin typeface="Calibri" panose="020F0502020204030204" pitchFamily="34" charset="0"/>
                <a:ea typeface="Calibri" panose="020F0502020204030204" pitchFamily="34" charset="0"/>
                <a:cs typeface="Times New Roman" panose="02020603050405020304" pitchFamily="18" charset="0"/>
              </a:rPr>
              <a:t>Discussing strategies of living with, seeking help, managing addiction/dependency, and maintain positive mental health and wellbeing.</a:t>
            </a:r>
          </a:p>
        </p:txBody>
      </p:sp>
      <p:sp>
        <p:nvSpPr>
          <p:cNvPr id="14" name="Rectangle 13">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110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9C0B8-61E4-4678-89EB-D24111150E52}"/>
              </a:ext>
            </a:extLst>
          </p:cNvPr>
          <p:cNvSpPr>
            <a:spLocks noGrp="1"/>
          </p:cNvSpPr>
          <p:nvPr>
            <p:ph type="title"/>
          </p:nvPr>
        </p:nvSpPr>
        <p:spPr>
          <a:xfrm>
            <a:off x="6411685" y="634946"/>
            <a:ext cx="5127171" cy="1450757"/>
          </a:xfrm>
        </p:spPr>
        <p:txBody>
          <a:bodyPr>
            <a:normAutofit/>
          </a:bodyPr>
          <a:lstStyle/>
          <a:p>
            <a:r>
              <a:rPr lang="en-US" sz="3200"/>
              <a:t>Live Broadcast 5 – Mental Health and Wellbeing and the Pandemic </a:t>
            </a:r>
            <a:endParaRPr lang="en-GB" sz="3200"/>
          </a:p>
        </p:txBody>
      </p:sp>
      <p:pic>
        <p:nvPicPr>
          <p:cNvPr id="5" name="Picture 4">
            <a:extLst>
              <a:ext uri="{FF2B5EF4-FFF2-40B4-BE49-F238E27FC236}">
                <a16:creationId xmlns:a16="http://schemas.microsoft.com/office/drawing/2014/main" id="{B6407522-10BA-4E8C-A9CF-B83C3ECE919D}"/>
              </a:ext>
            </a:extLst>
          </p:cNvPr>
          <p:cNvPicPr>
            <a:picLocks noChangeAspect="1"/>
          </p:cNvPicPr>
          <p:nvPr/>
        </p:nvPicPr>
        <p:blipFill>
          <a:blip r:embed="rId2"/>
          <a:stretch>
            <a:fillRect/>
          </a:stretch>
        </p:blipFill>
        <p:spPr>
          <a:xfrm>
            <a:off x="643192" y="1830288"/>
            <a:ext cx="5115347" cy="2877382"/>
          </a:xfrm>
          <a:prstGeom prst="rect">
            <a:avLst/>
          </a:prstGeom>
        </p:spPr>
      </p:pic>
      <p:cxnSp>
        <p:nvCxnSpPr>
          <p:cNvPr id="21" name="Straight Connector 2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CF0730-2AD5-457E-A35F-B5CF97C5035E}"/>
              </a:ext>
            </a:extLst>
          </p:cNvPr>
          <p:cNvSpPr>
            <a:spLocks noGrp="1"/>
          </p:cNvSpPr>
          <p:nvPr>
            <p:ph idx="1"/>
          </p:nvPr>
        </p:nvSpPr>
        <p:spPr>
          <a:xfrm>
            <a:off x="6411684" y="2407436"/>
            <a:ext cx="5127172" cy="3461658"/>
          </a:xfrm>
        </p:spPr>
        <p:txBody>
          <a:bodyPr>
            <a:normAutofit/>
          </a:bodyPr>
          <a:lstStyle/>
          <a:p>
            <a:pPr lvl="0">
              <a:lnSpc>
                <a:spcPct val="100000"/>
              </a:lnSpc>
              <a:spcBef>
                <a:spcPts val="600"/>
              </a:spcBef>
              <a:spcAft>
                <a:spcPts val="600"/>
              </a:spcAft>
              <a:buFont typeface="Wingdings" panose="05000000000000000000" pitchFamily="2" charset="2"/>
              <a:buChar char="§"/>
            </a:pPr>
            <a:r>
              <a:rPr lang="en-GB">
                <a:effectLst/>
                <a:latin typeface="Calibri" panose="020F0502020204030204" pitchFamily="34" charset="0"/>
                <a:ea typeface="Calibri" panose="020F0502020204030204" pitchFamily="34" charset="0"/>
                <a:cs typeface="Times New Roman" panose="02020603050405020304" pitchFamily="18" charset="0"/>
              </a:rPr>
              <a:t>Conceptualising the pandemic and discussing the impact on mental health and wellbeing.</a:t>
            </a:r>
          </a:p>
          <a:p>
            <a:pPr lvl="0">
              <a:lnSpc>
                <a:spcPct val="100000"/>
              </a:lnSpc>
              <a:spcBef>
                <a:spcPts val="600"/>
              </a:spcBef>
              <a:spcAft>
                <a:spcPts val="600"/>
              </a:spcAft>
              <a:buFont typeface="Wingdings" panose="05000000000000000000" pitchFamily="2" charset="2"/>
              <a:buChar char="§"/>
            </a:pPr>
            <a:r>
              <a:rPr lang="en-GB">
                <a:effectLst/>
                <a:latin typeface="Calibri" panose="020F0502020204030204" pitchFamily="34" charset="0"/>
                <a:ea typeface="Calibri" panose="020F0502020204030204" pitchFamily="34" charset="0"/>
                <a:cs typeface="Times New Roman" panose="02020603050405020304" pitchFamily="18" charset="0"/>
              </a:rPr>
              <a:t>Discussing strategies that have been useful in maintaining positive mental health and wellbeing.</a:t>
            </a:r>
            <a:endParaRPr lang="en-GB">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spcBef>
                <a:spcPts val="600"/>
              </a:spcBef>
              <a:spcAft>
                <a:spcPts val="600"/>
              </a:spcAft>
              <a:buFont typeface="Wingdings" panose="05000000000000000000" pitchFamily="2"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Providing information on resources and organisations available in London Borough of Brent for young people and families to access for further guidance, support, and possible treatment </a:t>
            </a:r>
            <a:r>
              <a:rPr lang="en-GB">
                <a:effectLst/>
                <a:latin typeface="Calibri" panose="020F0502020204030204" pitchFamily="34" charset="0"/>
                <a:ea typeface="Calibri" panose="020F0502020204030204" pitchFamily="34" charset="0"/>
                <a:cs typeface="Times New Roman" panose="02020603050405020304" pitchFamily="18" charset="0"/>
              </a:rPr>
              <a:t>programmes</a:t>
            </a:r>
            <a:r>
              <a:rPr lang="en-US">
                <a:effectLst/>
                <a:latin typeface="Calibri" panose="020F0502020204030204" pitchFamily="34" charset="0"/>
                <a:ea typeface="Calibri" panose="020F0502020204030204" pitchFamily="34" charset="0"/>
                <a:cs typeface="Times New Roman" panose="02020603050405020304" pitchFamily="18" charset="0"/>
              </a:rPr>
              <a:t>.</a:t>
            </a:r>
            <a:endParaRPr lang="en-GB"/>
          </a:p>
        </p:txBody>
      </p:sp>
      <p:sp>
        <p:nvSpPr>
          <p:cNvPr id="23" name="Rectangle 2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5070345"/>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dirty="0" lang="en-US"/>
              <a:t>About My Romania Community </a:t>
            </a:r>
          </a:p>
        </p:txBody>
      </p:sp>
      <p:cxnSp>
        <p:nvCxnSpPr>
          <p:cNvPr id="14" name="Straight Connector 13">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353C783-2177-4668-AC20-F40CD8672F71}"/>
              </a:ext>
            </a:extLst>
          </p:cNvPr>
          <p:cNvSpPr>
            <a:spLocks noGrp="1"/>
          </p:cNvSpPr>
          <p:nvPr>
            <p:ph idx="1"/>
          </p:nvPr>
        </p:nvSpPr>
        <p:spPr>
          <a:xfrm>
            <a:off x="1097280" y="2108201"/>
            <a:ext cx="6437367" cy="3760891"/>
          </a:xfrm>
        </p:spPr>
        <p:txBody>
          <a:bodyPr>
            <a:normAutofit/>
          </a:bodyPr>
          <a:lstStyle/>
          <a:p>
            <a:pPr>
              <a:buFont charset="2" panose="05000000000000000000" pitchFamily="2" typeface="Wingdings"/>
              <a:buChar char="Ø"/>
            </a:pPr>
            <a:r>
              <a:rPr dirty="0" lang="en-GB"/>
              <a:t>Non-Profit Community Organisation</a:t>
            </a:r>
          </a:p>
          <a:p>
            <a:pPr>
              <a:buFont charset="2" panose="05000000000000000000" pitchFamily="2" typeface="Wingdings"/>
              <a:buChar char="Ø"/>
            </a:pPr>
            <a:r>
              <a:rPr dirty="0" lang="en-GB"/>
              <a:t>First established in March 2015</a:t>
            </a:r>
          </a:p>
          <a:p>
            <a:pPr>
              <a:buFont charset="2" panose="05000000000000000000" pitchFamily="2" typeface="Wingdings"/>
              <a:buChar char="Ø"/>
            </a:pPr>
            <a:r>
              <a:rPr dirty="0" lang="en-GB"/>
              <a:t>Based at Newman Catholic College, Harlesden Road, Willesden, London, NW10 3RN</a:t>
            </a:r>
          </a:p>
          <a:p>
            <a:endParaRPr dirty="0" lang="en-GB"/>
          </a:p>
          <a:p>
            <a:endParaRPr dirty="0" lang="en-GB"/>
          </a:p>
        </p:txBody>
      </p:sp>
      <p:pic>
        <p:nvPicPr>
          <p:cNvPr id="7" name="Picture 6">
            <a:extLst>
              <a:ext uri="{FF2B5EF4-FFF2-40B4-BE49-F238E27FC236}">
                <a16:creationId xmlns:a16="http://schemas.microsoft.com/office/drawing/2014/main" id="{9CF9E273-401E-4778-B20D-617B40A3E889}"/>
              </a:ext>
            </a:extLst>
          </p:cNvPr>
          <p:cNvPicPr>
            <a:picLocks noChangeAspect="1"/>
          </p:cNvPicPr>
          <p:nvPr/>
        </p:nvPicPr>
        <p:blipFill rotWithShape="1">
          <a:blip r:embed="rId3"/>
          <a:srcRect b="-83" r="-4"/>
          <a:stretch/>
        </p:blipFill>
        <p:spPr>
          <a:xfrm>
            <a:off x="7715250" y="2447962"/>
            <a:ext cx="3957849" cy="2687461"/>
          </a:xfrm>
          <a:prstGeom prst="rect">
            <a:avLst/>
          </a:prstGeom>
        </p:spPr>
      </p:pic>
      <p:sp>
        <p:nvSpPr>
          <p:cNvPr id="16" name="Rectangle 15">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522590"/>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descr="Blue arrows pointing at a red button" id="5" name="Picture 4">
            <a:extLst>
              <a:ext uri="{FF2B5EF4-FFF2-40B4-BE49-F238E27FC236}">
                <a16:creationId xmlns:a16="http://schemas.microsoft.com/office/drawing/2014/main" id="{3909FB48-A00E-4FDE-92B4-D8ADE54B1335}"/>
              </a:ext>
            </a:extLst>
          </p:cNvPr>
          <p:cNvPicPr>
            <a:picLocks noChangeAspect="1"/>
          </p:cNvPicPr>
          <p:nvPr/>
        </p:nvPicPr>
        <p:blipFill rotWithShape="1">
          <a:blip r:embed="rId2">
            <a:alphaModFix/>
          </a:blip>
          <a:srcRect b="-25"/>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4B986F88-1433-4AF7-AF71-41A89DC93F15}"/>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46064">
                <a:srgbClr val="000000">
                  <a:alpha val="30000"/>
                </a:srgbClr>
              </a:gs>
              <a:gs pos="68000">
                <a:srgbClr val="000000">
                  <a:alpha val="20000"/>
                </a:srgbClr>
              </a:gs>
              <a:gs pos="0">
                <a:schemeClr val="tx1">
                  <a:alpha val="0"/>
                </a:schemeClr>
              </a:gs>
              <a:gs pos="26000">
                <a:schemeClr val="tx1">
                  <a:alpha val="2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itle 1">
            <a:extLst>
              <a:ext uri="{FF2B5EF4-FFF2-40B4-BE49-F238E27FC236}">
                <a16:creationId xmlns:a16="http://schemas.microsoft.com/office/drawing/2014/main" id="{0CC7115C-CEEF-4D50-946C-F05E519EB5FC}"/>
              </a:ext>
            </a:extLst>
          </p:cNvPr>
          <p:cNvSpPr>
            <a:spLocks noGrp="1"/>
          </p:cNvSpPr>
          <p:nvPr>
            <p:ph type="title"/>
          </p:nvPr>
        </p:nvSpPr>
        <p:spPr>
          <a:xfrm>
            <a:off x="1097280" y="758952"/>
            <a:ext cx="10058400" cy="3566160"/>
          </a:xfrm>
        </p:spPr>
        <p:txBody>
          <a:bodyPr anchor="b" bIns="45720" lIns="91440" rIns="91440" rtlCol="0" tIns="45720" vert="horz">
            <a:normAutofit/>
          </a:bodyPr>
          <a:lstStyle/>
          <a:p>
            <a:r>
              <a:rPr dirty="0" lang="en-US" sz="8000">
                <a:solidFill>
                  <a:srgbClr val="FFFFFF"/>
                </a:solidFill>
              </a:rPr>
              <a:t>Outcomes</a:t>
            </a:r>
          </a:p>
        </p:txBody>
      </p:sp>
      <p:cxnSp>
        <p:nvCxnSpPr>
          <p:cNvPr id="17" name="Straight Connector 16">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44FFD5D-B985-4624-BBCD-50AD2E1686B4}"/>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2307" y="6400798"/>
            <a:ext cx="12188952" cy="457201"/>
          </a:xfrm>
          <a:prstGeom prst="rect">
            <a:avLst/>
          </a:prstGeom>
          <a:gradFill>
            <a:gsLst>
              <a:gs pos="61000">
                <a:srgbClr val="000000">
                  <a:alpha val="10000"/>
                </a:srgbClr>
              </a:gs>
              <a:gs pos="7000">
                <a:schemeClr val="tx1">
                  <a:alpha val="0"/>
                </a:schemeClr>
              </a:gs>
              <a:gs pos="10000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3674334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2876AC-95A8-4D44-9E96-419A916BE551}"/>
              </a:ext>
            </a:extLst>
          </p:cNvPr>
          <p:cNvSpPr txBox="1">
            <a:spLocks/>
          </p:cNvSpPr>
          <p:nvPr/>
        </p:nvSpPr>
        <p:spPr>
          <a:xfrm>
            <a:off x="234041" y="29034"/>
            <a:ext cx="5627919" cy="3185883"/>
          </a:xfrm>
          <a:prstGeom prst="rect">
            <a:avLst/>
          </a:prstGeom>
          <a:ln>
            <a:solidFill>
              <a:schemeClr val="tx1"/>
            </a:solidFill>
          </a:ln>
        </p:spPr>
        <p:txBody>
          <a:bodyPr>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6000"/>
              </a:lnSpc>
              <a:spcBef>
                <a:spcPts val="600"/>
              </a:spcBef>
              <a:spcAft>
                <a:spcPts val="600"/>
              </a:spcAft>
              <a:buNone/>
            </a:pPr>
            <a:r>
              <a:rPr lang="en-GB" dirty="0">
                <a:solidFill>
                  <a:schemeClr val="tx1"/>
                </a:solidFill>
              </a:rPr>
              <a:t>Number of people reached:</a:t>
            </a:r>
          </a:p>
          <a:p>
            <a:pPr>
              <a:lnSpc>
                <a:spcPct val="106000"/>
              </a:lnSpc>
              <a:spcBef>
                <a:spcPts val="600"/>
              </a:spcBef>
              <a:spcAft>
                <a:spcPts val="600"/>
              </a:spcAft>
              <a:buFont typeface="Wingdings" panose="05000000000000000000" pitchFamily="2" charset="2"/>
              <a:buChar char="Ø"/>
            </a:pPr>
            <a:r>
              <a:rPr lang="en-GB" dirty="0">
                <a:solidFill>
                  <a:schemeClr val="tx1"/>
                </a:solidFill>
              </a:rPr>
              <a:t>Overall total = 18,104</a:t>
            </a:r>
          </a:p>
          <a:p>
            <a:pPr>
              <a:lnSpc>
                <a:spcPct val="106000"/>
              </a:lnSpc>
              <a:spcBef>
                <a:spcPts val="600"/>
              </a:spcBef>
              <a:spcAft>
                <a:spcPts val="600"/>
              </a:spcAft>
              <a:buFont typeface="Wingdings" panose="05000000000000000000" pitchFamily="2" charset="2"/>
              <a:buChar char="Ø"/>
            </a:pPr>
            <a:r>
              <a:rPr lang="en-GB" dirty="0">
                <a:solidFill>
                  <a:schemeClr val="tx1"/>
                </a:solidFill>
              </a:rPr>
              <a:t>Overall total (Male) = 7,059</a:t>
            </a:r>
          </a:p>
          <a:p>
            <a:pPr>
              <a:lnSpc>
                <a:spcPct val="106000"/>
              </a:lnSpc>
              <a:spcBef>
                <a:spcPts val="600"/>
              </a:spcBef>
              <a:spcAft>
                <a:spcPts val="600"/>
              </a:spcAft>
              <a:buFont typeface="Wingdings" panose="05000000000000000000" pitchFamily="2" charset="2"/>
              <a:buChar char="Ø"/>
            </a:pPr>
            <a:r>
              <a:rPr lang="en-GB" dirty="0">
                <a:solidFill>
                  <a:schemeClr val="tx1"/>
                </a:solidFill>
              </a:rPr>
              <a:t>Overall total (Female) = 11,005</a:t>
            </a:r>
          </a:p>
          <a:p>
            <a:pPr>
              <a:lnSpc>
                <a:spcPct val="106000"/>
              </a:lnSpc>
              <a:spcBef>
                <a:spcPts val="600"/>
              </a:spcBef>
              <a:spcAft>
                <a:spcPts val="600"/>
              </a:spcAft>
              <a:buFont typeface="Wingdings" panose="05000000000000000000" pitchFamily="2" charset="2"/>
              <a:buChar char="Ø"/>
            </a:pPr>
            <a:r>
              <a:rPr lang="en-GB" dirty="0">
                <a:solidFill>
                  <a:schemeClr val="tx1"/>
                </a:solidFill>
              </a:rPr>
              <a:t>Overall accounts belonging to young people = 978*</a:t>
            </a:r>
          </a:p>
          <a:p>
            <a:pPr>
              <a:lnSpc>
                <a:spcPct val="106000"/>
              </a:lnSpc>
              <a:spcBef>
                <a:spcPts val="600"/>
              </a:spcBef>
              <a:spcAft>
                <a:spcPts val="600"/>
              </a:spcAft>
              <a:buFont typeface="Wingdings" panose="05000000000000000000" pitchFamily="2" charset="2"/>
              <a:buChar char="Ø"/>
            </a:pPr>
            <a:r>
              <a:rPr lang="en-GB" dirty="0">
                <a:solidFill>
                  <a:schemeClr val="tx1"/>
                </a:solidFill>
              </a:rPr>
              <a:t>*This is according to algorithm. Young people may have accounts with an older registered age. Some may also watch it from a parent account.</a:t>
            </a:r>
          </a:p>
          <a:p>
            <a:pPr marL="0" indent="0">
              <a:lnSpc>
                <a:spcPct val="106000"/>
              </a:lnSpc>
              <a:spcBef>
                <a:spcPts val="600"/>
              </a:spcBef>
              <a:spcAft>
                <a:spcPts val="600"/>
              </a:spcAft>
              <a:buNone/>
            </a:pPr>
            <a:endParaRPr lang="en-GB" dirty="0">
              <a:solidFill>
                <a:schemeClr val="tx1"/>
              </a:solidFill>
            </a:endParaRPr>
          </a:p>
        </p:txBody>
      </p:sp>
      <p:sp>
        <p:nvSpPr>
          <p:cNvPr id="3" name="Content Placeholder 2">
            <a:extLst>
              <a:ext uri="{FF2B5EF4-FFF2-40B4-BE49-F238E27FC236}">
                <a16:creationId xmlns:a16="http://schemas.microsoft.com/office/drawing/2014/main" id="{CA888AFD-7CD7-4D51-A05B-B95AD962E337}"/>
              </a:ext>
            </a:extLst>
          </p:cNvPr>
          <p:cNvSpPr txBox="1">
            <a:spLocks/>
          </p:cNvSpPr>
          <p:nvPr/>
        </p:nvSpPr>
        <p:spPr>
          <a:xfrm>
            <a:off x="6096000" y="14517"/>
            <a:ext cx="5861959" cy="3200399"/>
          </a:xfrm>
          <a:prstGeom prst="rect">
            <a:avLst/>
          </a:prstGeom>
          <a:ln>
            <a:solidFill>
              <a:schemeClr val="tx1"/>
            </a:solidFill>
          </a:ln>
        </p:spPr>
        <p:txBody>
          <a:bodyPr>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6000"/>
              </a:lnSpc>
              <a:spcBef>
                <a:spcPts val="600"/>
              </a:spcBef>
              <a:spcAft>
                <a:spcPts val="600"/>
              </a:spcAft>
              <a:buNone/>
            </a:pPr>
            <a:r>
              <a:rPr lang="en-GB" dirty="0">
                <a:solidFill>
                  <a:schemeClr val="tx1"/>
                </a:solidFill>
              </a:rPr>
              <a:t>Signposting to other services:</a:t>
            </a:r>
          </a:p>
          <a:p>
            <a:pPr>
              <a:lnSpc>
                <a:spcPct val="106000"/>
              </a:lnSpc>
              <a:spcBef>
                <a:spcPts val="600"/>
              </a:spcBef>
              <a:spcAft>
                <a:spcPts val="600"/>
              </a:spcAft>
              <a:buFont typeface="Wingdings" panose="05000000000000000000" pitchFamily="2" charset="2"/>
              <a:buChar char="Ø"/>
            </a:pPr>
            <a:r>
              <a:rPr lang="en-US" dirty="0">
                <a:solidFill>
                  <a:schemeClr val="tx1"/>
                </a:solidFill>
              </a:rPr>
              <a:t>Young people and their families who viewed the live broadcasting have been signposted and encouraged to access their GP and other resources available in the Borough of Brent: Young Minds, Brent Young People Thrive, Brent Centre for Young People, </a:t>
            </a:r>
            <a:r>
              <a:rPr lang="en-US" dirty="0" err="1">
                <a:solidFill>
                  <a:schemeClr val="tx1"/>
                </a:solidFill>
              </a:rPr>
              <a:t>Kooth</a:t>
            </a:r>
            <a:r>
              <a:rPr lang="en-US" dirty="0">
                <a:solidFill>
                  <a:schemeClr val="tx1"/>
                </a:solidFill>
              </a:rPr>
              <a:t>, Brent Child and Adolescent Mental Health Services (CAMHS), Twining Enterprise, Crisis Skylight Brent and Rethink Mental Illness, as found on Brent Youth Zone and Young Brent Foundation websites.</a:t>
            </a:r>
          </a:p>
          <a:p>
            <a:pPr marL="0" indent="0">
              <a:lnSpc>
                <a:spcPct val="106000"/>
              </a:lnSpc>
              <a:spcBef>
                <a:spcPts val="600"/>
              </a:spcBef>
              <a:spcAft>
                <a:spcPts val="600"/>
              </a:spcAft>
              <a:buNone/>
            </a:pPr>
            <a:endParaRPr lang="en-GB" dirty="0">
              <a:solidFill>
                <a:schemeClr val="tx1"/>
              </a:solidFill>
            </a:endParaRPr>
          </a:p>
          <a:p>
            <a:pPr marL="0" indent="0">
              <a:lnSpc>
                <a:spcPct val="106000"/>
              </a:lnSpc>
              <a:spcBef>
                <a:spcPts val="600"/>
              </a:spcBef>
              <a:spcAft>
                <a:spcPts val="600"/>
              </a:spcAft>
              <a:buNone/>
            </a:pPr>
            <a:endParaRPr lang="en-GB" dirty="0">
              <a:solidFill>
                <a:schemeClr val="tx1"/>
              </a:solidFill>
            </a:endParaRPr>
          </a:p>
        </p:txBody>
      </p:sp>
      <p:sp>
        <p:nvSpPr>
          <p:cNvPr id="4" name="Content Placeholder 2">
            <a:extLst>
              <a:ext uri="{FF2B5EF4-FFF2-40B4-BE49-F238E27FC236}">
                <a16:creationId xmlns:a16="http://schemas.microsoft.com/office/drawing/2014/main" id="{9C2B9EF4-A6B2-4C9B-AE0F-3F89CCDE8047}"/>
              </a:ext>
            </a:extLst>
          </p:cNvPr>
          <p:cNvSpPr txBox="1">
            <a:spLocks/>
          </p:cNvSpPr>
          <p:nvPr/>
        </p:nvSpPr>
        <p:spPr>
          <a:xfrm>
            <a:off x="2808514" y="3429000"/>
            <a:ext cx="6858000" cy="2772231"/>
          </a:xfrm>
          <a:prstGeom prst="rect">
            <a:avLst/>
          </a:prstGeom>
          <a:ln>
            <a:solidFill>
              <a:schemeClr val="tx1"/>
            </a:solidFill>
          </a:ln>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6000"/>
              </a:lnSpc>
              <a:spcBef>
                <a:spcPts val="600"/>
              </a:spcBef>
              <a:spcAft>
                <a:spcPts val="600"/>
              </a:spcAft>
              <a:buNone/>
            </a:pPr>
            <a:r>
              <a:rPr lang="en-GB" dirty="0">
                <a:solidFill>
                  <a:schemeClr val="tx1"/>
                </a:solidFill>
              </a:rPr>
              <a:t>Achievements:</a:t>
            </a:r>
          </a:p>
          <a:p>
            <a:pPr>
              <a:lnSpc>
                <a:spcPct val="106000"/>
              </a:lnSpc>
              <a:spcBef>
                <a:spcPts val="600"/>
              </a:spcBef>
              <a:spcAft>
                <a:spcPts val="600"/>
              </a:spcAft>
              <a:buFont typeface="Wingdings" panose="05000000000000000000" pitchFamily="2" charset="2"/>
              <a:buChar char="Ø"/>
            </a:pPr>
            <a:r>
              <a:rPr lang="en-GB" dirty="0">
                <a:solidFill>
                  <a:schemeClr val="tx1"/>
                </a:solidFill>
              </a:rPr>
              <a:t>Young people and families have more resources.</a:t>
            </a:r>
          </a:p>
          <a:p>
            <a:pPr>
              <a:lnSpc>
                <a:spcPct val="106000"/>
              </a:lnSpc>
              <a:spcBef>
                <a:spcPts val="600"/>
              </a:spcBef>
              <a:spcAft>
                <a:spcPts val="600"/>
              </a:spcAft>
              <a:buFont typeface="Wingdings" panose="05000000000000000000" pitchFamily="2" charset="2"/>
              <a:buChar char="Ø"/>
            </a:pPr>
            <a:r>
              <a:rPr lang="en-GB" dirty="0">
                <a:solidFill>
                  <a:schemeClr val="tx1"/>
                </a:solidFill>
              </a:rPr>
              <a:t>Increased awareness about Mental Health.</a:t>
            </a:r>
          </a:p>
          <a:p>
            <a:pPr>
              <a:lnSpc>
                <a:spcPct val="106000"/>
              </a:lnSpc>
              <a:spcBef>
                <a:spcPts val="600"/>
              </a:spcBef>
              <a:spcAft>
                <a:spcPts val="600"/>
              </a:spcAft>
              <a:buFont typeface="Wingdings" panose="05000000000000000000" pitchFamily="2" charset="2"/>
              <a:buChar char="Ø"/>
            </a:pPr>
            <a:r>
              <a:rPr lang="en-GB" dirty="0">
                <a:solidFill>
                  <a:schemeClr val="tx1"/>
                </a:solidFill>
              </a:rPr>
              <a:t>Increased confidence in accessing services available</a:t>
            </a:r>
          </a:p>
          <a:p>
            <a:pPr>
              <a:lnSpc>
                <a:spcPct val="106000"/>
              </a:lnSpc>
              <a:spcBef>
                <a:spcPts val="600"/>
              </a:spcBef>
              <a:spcAft>
                <a:spcPts val="600"/>
              </a:spcAft>
              <a:buFont typeface="Wingdings" panose="05000000000000000000" pitchFamily="2" charset="2"/>
              <a:buChar char="Ø"/>
            </a:pPr>
            <a:r>
              <a:rPr lang="en-GB" dirty="0">
                <a:solidFill>
                  <a:schemeClr val="tx1"/>
                </a:solidFill>
              </a:rPr>
              <a:t>Increased self-help resources in managing mental health during the pandemic</a:t>
            </a:r>
          </a:p>
        </p:txBody>
      </p:sp>
    </p:spTree>
    <p:extLst>
      <p:ext uri="{BB962C8B-B14F-4D97-AF65-F5344CB8AC3E}">
        <p14:creationId xmlns:p14="http://schemas.microsoft.com/office/powerpoint/2010/main" val="3710881294"/>
      </p:ext>
    </p:extLst>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descr="Solo journey" id="5" name="Picture 4">
            <a:extLst>
              <a:ext uri="{FF2B5EF4-FFF2-40B4-BE49-F238E27FC236}">
                <a16:creationId xmlns:a16="http://schemas.microsoft.com/office/drawing/2014/main" id="{40EE7081-7191-4A60-AC80-FB8E6B026F52}"/>
              </a:ext>
            </a:extLst>
          </p:cNvPr>
          <p:cNvPicPr>
            <a:picLocks noChangeAspect="1"/>
          </p:cNvPicPr>
          <p:nvPr/>
        </p:nvPicPr>
        <p:blipFill rotWithShape="1">
          <a:blip r:embed="rId3">
            <a:alphaModFix/>
          </a:blip>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4B986F88-1433-4AF7-AF71-41A89DC93F15}"/>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46064">
                <a:srgbClr val="000000">
                  <a:alpha val="30000"/>
                </a:srgbClr>
              </a:gs>
              <a:gs pos="68000">
                <a:srgbClr val="000000">
                  <a:alpha val="20000"/>
                </a:srgbClr>
              </a:gs>
              <a:gs pos="0">
                <a:schemeClr val="tx1">
                  <a:alpha val="0"/>
                </a:schemeClr>
              </a:gs>
              <a:gs pos="26000">
                <a:schemeClr val="tx1">
                  <a:alpha val="2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itle 1">
            <a:extLst>
              <a:ext uri="{FF2B5EF4-FFF2-40B4-BE49-F238E27FC236}">
                <a16:creationId xmlns:a16="http://schemas.microsoft.com/office/drawing/2014/main" id="{9CFECBF9-31C0-484D-BD80-EA46810C3387}"/>
              </a:ext>
            </a:extLst>
          </p:cNvPr>
          <p:cNvSpPr>
            <a:spLocks noGrp="1"/>
          </p:cNvSpPr>
          <p:nvPr>
            <p:ph type="title"/>
          </p:nvPr>
        </p:nvSpPr>
        <p:spPr>
          <a:xfrm>
            <a:off x="1097280" y="758952"/>
            <a:ext cx="10058400" cy="3566160"/>
          </a:xfrm>
        </p:spPr>
        <p:txBody>
          <a:bodyPr anchor="b" bIns="45720" lIns="91440" rIns="91440" rtlCol="0" tIns="45720" vert="horz">
            <a:normAutofit/>
          </a:bodyPr>
          <a:lstStyle/>
          <a:p>
            <a:r>
              <a:rPr dirty="0" lang="en-US" sz="8000">
                <a:solidFill>
                  <a:srgbClr val="FFFFFF"/>
                </a:solidFill>
              </a:rPr>
              <a:t>Hopes for the Future…</a:t>
            </a:r>
          </a:p>
        </p:txBody>
      </p:sp>
      <p:cxnSp>
        <p:nvCxnSpPr>
          <p:cNvPr id="17" name="Straight Connector 16">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44FFD5D-B985-4624-BBCD-50AD2E1686B4}"/>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2307" y="6400798"/>
            <a:ext cx="12188952" cy="457201"/>
          </a:xfrm>
          <a:prstGeom prst="rect">
            <a:avLst/>
          </a:prstGeom>
          <a:gradFill>
            <a:gsLst>
              <a:gs pos="61000">
                <a:srgbClr val="000000">
                  <a:alpha val="10000"/>
                </a:srgbClr>
              </a:gs>
              <a:gs pos="7000">
                <a:schemeClr val="tx1">
                  <a:alpha val="0"/>
                </a:schemeClr>
              </a:gs>
              <a:gs pos="10000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2742082813"/>
      </p:ext>
    </p:extLst>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EB472F-8384-40C4-9C3B-A04A2C2FF964}"/>
              </a:ext>
            </a:extLst>
          </p:cNvPr>
          <p:cNvSpPr>
            <a:spLocks noGrp="1"/>
          </p:cNvSpPr>
          <p:nvPr>
            <p:ph type="title"/>
          </p:nvPr>
        </p:nvSpPr>
        <p:spPr>
          <a:xfrm>
            <a:off x="643467" y="516835"/>
            <a:ext cx="3448259" cy="1666501"/>
          </a:xfrm>
        </p:spPr>
        <p:txBody>
          <a:bodyPr>
            <a:normAutofit/>
          </a:bodyPr>
          <a:lstStyle/>
          <a:p>
            <a:r>
              <a:rPr lang="en-GB" sz="4000">
                <a:solidFill>
                  <a:srgbClr val="FFFFFF"/>
                </a:solidFill>
              </a:rPr>
              <a:t>Social Media and Contact Details</a:t>
            </a:r>
          </a:p>
        </p:txBody>
      </p:sp>
      <p:cxnSp>
        <p:nvCxnSpPr>
          <p:cNvPr id="12" name="Straight Connector 1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510FB47-A68A-4965-81D1-F6F24B56018B}"/>
              </a:ext>
            </a:extLst>
          </p:cNvPr>
          <p:cNvSpPr>
            <a:spLocks noGrp="1"/>
          </p:cNvSpPr>
          <p:nvPr>
            <p:ph idx="1"/>
          </p:nvPr>
        </p:nvSpPr>
        <p:spPr>
          <a:xfrm>
            <a:off x="0" y="2546224"/>
            <a:ext cx="4654295" cy="3342747"/>
          </a:xfrm>
        </p:spPr>
        <p:txBody>
          <a:bodyPr>
            <a:normAutofit/>
          </a:bodyPr>
          <a:lstStyle/>
          <a:p>
            <a:r>
              <a:rPr dirty="0" lang="en-GB" sz="1800">
                <a:solidFill>
                  <a:srgbClr val="FFFFFF"/>
                </a:solidFill>
              </a:rPr>
              <a:t>For more information, collaboration proposals and referrals please kindly find us on:</a:t>
            </a:r>
          </a:p>
          <a:p>
            <a:endParaRPr dirty="0" lang="en-GB" sz="1800">
              <a:solidFill>
                <a:srgbClr val="FFFFFF"/>
              </a:solidFill>
            </a:endParaRPr>
          </a:p>
          <a:p>
            <a:pPr>
              <a:lnSpc>
                <a:spcPts val="0"/>
              </a:lnSpc>
              <a:spcAft>
                <a:spcPts val="0"/>
              </a:spcAft>
            </a:pPr>
            <a:r>
              <a:rPr dirty="0" lang="en-GB" sz="1800">
                <a:solidFill>
                  <a:srgbClr val="FFFFFF"/>
                </a:solidFill>
              </a:rPr>
              <a:t>Tel: 0800 246 5135</a:t>
            </a:r>
          </a:p>
          <a:p>
            <a:pPr>
              <a:lnSpc>
                <a:spcPts val="0"/>
              </a:lnSpc>
              <a:spcAft>
                <a:spcPts val="0"/>
              </a:spcAft>
            </a:pPr>
            <a:endParaRPr dirty="0" lang="en-GB" sz="1800">
              <a:solidFill>
                <a:srgbClr val="FFFFFF"/>
              </a:solidFill>
            </a:endParaRPr>
          </a:p>
          <a:p>
            <a:pPr>
              <a:lnSpc>
                <a:spcPts val="0"/>
              </a:lnSpc>
              <a:spcAft>
                <a:spcPts val="0"/>
              </a:spcAft>
            </a:pPr>
            <a:r>
              <a:rPr dirty="0" lang="en-GB" sz="1800">
                <a:solidFill>
                  <a:srgbClr val="FFFFFF"/>
                </a:solidFill>
              </a:rPr>
              <a:t>Email: </a:t>
            </a:r>
            <a:r>
              <a:rPr dirty="0" lang="en-GB" sz="1800">
                <a:solidFill>
                  <a:srgbClr val="FFFFFF"/>
                </a:solidFill>
                <a:hlinkClick r:id="rId2"/>
              </a:rPr>
              <a:t>info@myromaniacommunity.co.uk</a:t>
            </a:r>
            <a:endParaRPr dirty="0" lang="en-GB" sz="1800">
              <a:solidFill>
                <a:srgbClr val="FFFFFF"/>
              </a:solidFill>
            </a:endParaRPr>
          </a:p>
          <a:p>
            <a:pPr>
              <a:lnSpc>
                <a:spcPts val="0"/>
              </a:lnSpc>
              <a:spcAft>
                <a:spcPts val="0"/>
              </a:spcAft>
            </a:pPr>
            <a:endParaRPr dirty="0" lang="en-GB" sz="1800">
              <a:solidFill>
                <a:srgbClr val="FFFFFF"/>
              </a:solidFill>
            </a:endParaRPr>
          </a:p>
          <a:p>
            <a:pPr>
              <a:lnSpc>
                <a:spcPts val="0"/>
              </a:lnSpc>
              <a:spcAft>
                <a:spcPts val="0"/>
              </a:spcAft>
            </a:pPr>
            <a:r>
              <a:rPr dirty="0" lang="en-GB" sz="1800">
                <a:solidFill>
                  <a:srgbClr val="FFFFFF"/>
                </a:solidFill>
              </a:rPr>
              <a:t>Web: </a:t>
            </a:r>
            <a:r>
              <a:rPr dirty="0" lang="en-GB" sz="1800">
                <a:solidFill>
                  <a:srgbClr val="FFFFFF"/>
                </a:solidFill>
                <a:hlinkClick r:id="rId3"/>
              </a:rPr>
              <a:t>www.myromaniacommunity.co.uk</a:t>
            </a:r>
            <a:endParaRPr dirty="0" lang="en-GB" sz="1800">
              <a:solidFill>
                <a:srgbClr val="FFFFFF"/>
              </a:solidFill>
            </a:endParaRPr>
          </a:p>
          <a:p>
            <a:pPr>
              <a:lnSpc>
                <a:spcPts val="0"/>
              </a:lnSpc>
              <a:spcAft>
                <a:spcPts val="0"/>
              </a:spcAft>
            </a:pPr>
            <a:endParaRPr dirty="0" lang="en-GB" sz="1800">
              <a:solidFill>
                <a:srgbClr val="FFFFFF"/>
              </a:solidFill>
            </a:endParaRPr>
          </a:p>
          <a:p>
            <a:pPr>
              <a:lnSpc>
                <a:spcPts val="0"/>
              </a:lnSpc>
              <a:spcAft>
                <a:spcPts val="0"/>
              </a:spcAft>
            </a:pPr>
            <a:r>
              <a:rPr dirty="0" lang="en-GB" sz="1800">
                <a:solidFill>
                  <a:srgbClr val="FFFFFF"/>
                </a:solidFill>
              </a:rPr>
              <a:t>Facebook: My Romania Community</a:t>
            </a:r>
          </a:p>
          <a:p>
            <a:pPr>
              <a:lnSpc>
                <a:spcPts val="0"/>
              </a:lnSpc>
              <a:spcAft>
                <a:spcPts val="0"/>
              </a:spcAft>
            </a:pPr>
            <a:endParaRPr dirty="0" lang="en-GB" sz="1800">
              <a:solidFill>
                <a:srgbClr val="FFFFFF"/>
              </a:solidFill>
            </a:endParaRPr>
          </a:p>
          <a:p>
            <a:pPr>
              <a:lnSpc>
                <a:spcPts val="0"/>
              </a:lnSpc>
              <a:spcAft>
                <a:spcPts val="0"/>
              </a:spcAft>
            </a:pPr>
            <a:r>
              <a:rPr dirty="0" lang="en-GB" sz="1800">
                <a:solidFill>
                  <a:srgbClr val="FFFFFF"/>
                </a:solidFill>
              </a:rPr>
              <a:t>YouTube: My Romania Community</a:t>
            </a:r>
          </a:p>
          <a:p>
            <a:pPr>
              <a:lnSpc>
                <a:spcPts val="0"/>
              </a:lnSpc>
              <a:spcAft>
                <a:spcPts val="0"/>
              </a:spcAft>
            </a:pPr>
            <a:endParaRPr dirty="0" lang="en-GB" sz="1800">
              <a:solidFill>
                <a:srgbClr val="FFFFFF"/>
              </a:solidFill>
            </a:endParaRPr>
          </a:p>
          <a:p>
            <a:pPr>
              <a:lnSpc>
                <a:spcPts val="0"/>
              </a:lnSpc>
              <a:spcAft>
                <a:spcPts val="0"/>
              </a:spcAft>
            </a:pPr>
            <a:r>
              <a:rPr dirty="0" lang="en-GB" sz="1800">
                <a:solidFill>
                  <a:srgbClr val="FFFFFF"/>
                </a:solidFill>
              </a:rPr>
              <a:t>Instagram: My Romania Community</a:t>
            </a:r>
          </a:p>
          <a:p>
            <a:pPr>
              <a:lnSpc>
                <a:spcPts val="0"/>
              </a:lnSpc>
              <a:spcAft>
                <a:spcPts val="0"/>
              </a:spcAft>
            </a:pPr>
            <a:endParaRPr dirty="0" lang="en-GB" sz="1800">
              <a:solidFill>
                <a:srgbClr val="FFFFFF"/>
              </a:solidFill>
            </a:endParaRPr>
          </a:p>
          <a:p>
            <a:pPr>
              <a:lnSpc>
                <a:spcPts val="0"/>
              </a:lnSpc>
              <a:spcAft>
                <a:spcPts val="0"/>
              </a:spcAft>
            </a:pPr>
            <a:r>
              <a:rPr dirty="0" lang="en-GB" sz="1800">
                <a:solidFill>
                  <a:srgbClr val="FFFFFF"/>
                </a:solidFill>
              </a:rPr>
              <a:t>Twitter: @Rou_Community </a:t>
            </a:r>
          </a:p>
          <a:p>
            <a:endParaRPr dirty="0" lang="en-GB" sz="1800">
              <a:solidFill>
                <a:srgbClr val="FFFFFF"/>
              </a:solidFill>
            </a:endParaRPr>
          </a:p>
        </p:txBody>
      </p:sp>
      <p:pic>
        <p:nvPicPr>
          <p:cNvPr descr="Abstract background of simple node and mesh" id="5" name="Picture 4">
            <a:extLst>
              <a:ext uri="{FF2B5EF4-FFF2-40B4-BE49-F238E27FC236}">
                <a16:creationId xmlns:a16="http://schemas.microsoft.com/office/drawing/2014/main" id="{1674FC1E-EAA9-4012-9CD4-31159D0FF10F}"/>
              </a:ext>
            </a:extLst>
          </p:cNvPr>
          <p:cNvPicPr>
            <a:picLocks noChangeAspect="1"/>
          </p:cNvPicPr>
          <p:nvPr/>
        </p:nvPicPr>
        <p:blipFill rotWithShape="1">
          <a:blip r:embed="rId4"/>
          <a:srcRect r="-14"/>
          <a:stretch/>
        </p:blipFill>
        <p:spPr>
          <a:xfrm>
            <a:off x="4654296" y="10"/>
            <a:ext cx="7537703" cy="6857990"/>
          </a:xfrm>
          <a:prstGeom prst="rect">
            <a:avLst/>
          </a:prstGeom>
        </p:spPr>
      </p:pic>
      <p:pic>
        <p:nvPicPr>
          <p:cNvPr descr="Icon&#10;&#10;Description automatically generated" id="7" name="Picture 6">
            <a:hlinkClick r:id="rId5"/>
            <a:extLst>
              <a:ext uri="{FF2B5EF4-FFF2-40B4-BE49-F238E27FC236}">
                <a16:creationId xmlns:a16="http://schemas.microsoft.com/office/drawing/2014/main" id="{0CEF9644-8CB2-4D94-874E-E3715660365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1297521" y="4022093"/>
            <a:ext cx="894464" cy="894464"/>
          </a:xfrm>
          <a:prstGeom prst="rect">
            <a:avLst/>
          </a:prstGeom>
        </p:spPr>
      </p:pic>
      <p:pic>
        <p:nvPicPr>
          <p:cNvPr descr="Logo&#10;&#10;Description automatically generated" id="11" name="Picture 10">
            <a:hlinkClick r:id="rId8"/>
            <a:extLst>
              <a:ext uri="{FF2B5EF4-FFF2-40B4-BE49-F238E27FC236}">
                <a16:creationId xmlns:a16="http://schemas.microsoft.com/office/drawing/2014/main" id="{D0155A06-7381-4F5F-852D-7D4E7F95AECE}"/>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586492" y="4841527"/>
            <a:ext cx="1896344" cy="1422258"/>
          </a:xfrm>
          <a:prstGeom prst="rect">
            <a:avLst/>
          </a:prstGeom>
        </p:spPr>
      </p:pic>
      <p:pic>
        <p:nvPicPr>
          <p:cNvPr descr="Logo, icon&#10;&#10;Description automatically generated" id="15" name="Picture 14">
            <a:hlinkClick r:id="rId11"/>
            <a:extLst>
              <a:ext uri="{FF2B5EF4-FFF2-40B4-BE49-F238E27FC236}">
                <a16:creationId xmlns:a16="http://schemas.microsoft.com/office/drawing/2014/main" id="{E1A78775-B4AD-47F3-BF31-8056DD0CDB48}"/>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8681611" y="4544354"/>
            <a:ext cx="744405" cy="744405"/>
          </a:xfrm>
          <a:prstGeom prst="rect">
            <a:avLst/>
          </a:prstGeom>
        </p:spPr>
      </p:pic>
      <p:pic>
        <p:nvPicPr>
          <p:cNvPr descr="Logo, icon&#10;&#10;Description automatically generated" id="22" name="Picture 21">
            <a:hlinkClick r:id="rId14"/>
            <a:extLst>
              <a:ext uri="{FF2B5EF4-FFF2-40B4-BE49-F238E27FC236}">
                <a16:creationId xmlns:a16="http://schemas.microsoft.com/office/drawing/2014/main" id="{20EF73DF-1C02-413D-A3A6-10BF6F969DF4}"/>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6810106" y="4335773"/>
            <a:ext cx="899119" cy="1011508"/>
          </a:xfrm>
          <a:prstGeom prst="rect">
            <a:avLst/>
          </a:prstGeom>
        </p:spPr>
      </p:pic>
      <p:pic>
        <p:nvPicPr>
          <p:cNvPr descr="Logo&#10;&#10;Description automatically generated" id="6" name="Picture 5">
            <a:hlinkClick r:id="rId17"/>
            <a:extLst>
              <a:ext uri="{FF2B5EF4-FFF2-40B4-BE49-F238E27FC236}">
                <a16:creationId xmlns:a16="http://schemas.microsoft.com/office/drawing/2014/main" id="{3D98B820-F44A-46F0-9949-B424B169F993}"/>
              </a:ext>
            </a:extLst>
          </p:cNvPr>
          <p:cNvPicPr>
            <a:picLocks noChangeAspect="1"/>
          </p:cNvPicPr>
          <p:nvPr/>
        </p:nvPicPr>
        <p:blipFill>
          <a:blip r:embed="rId18">
            <a:extLst>
              <a:ext uri="{837473B0-CC2E-450A-ABE3-18F120FF3D39}">
                <a1611:picAttrSrcUrl xmlns:a1611="http://schemas.microsoft.com/office/drawing/2016/11/main" r:id="rId19"/>
              </a:ext>
            </a:extLst>
          </a:blip>
          <a:stretch>
            <a:fillRect/>
          </a:stretch>
        </p:blipFill>
        <p:spPr>
          <a:xfrm>
            <a:off x="4969919" y="4022093"/>
            <a:ext cx="1395405" cy="1395405"/>
          </a:xfrm>
          <a:prstGeom prst="rect">
            <a:avLst/>
          </a:prstGeom>
        </p:spPr>
      </p:pic>
    </p:spTree>
    <p:extLst>
      <p:ext uri="{BB962C8B-B14F-4D97-AF65-F5344CB8AC3E}">
        <p14:creationId xmlns:p14="http://schemas.microsoft.com/office/powerpoint/2010/main" val="2966392807"/>
      </p:ext>
    </p:extLst>
  </p:cSld>
  <p:clrMapOvr>
    <a:overrideClrMapping accent1="accent1" accent2="accent2" accent3="accent3" accent4="accent4" accent5="accent5" accent6="accent6" bg1="dk1" bg2="dk2" folHlink="folHlink" hlink="hlink" tx1="lt1" tx2="lt2"/>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10" presetSubtype="0">
                                  <p:stCondLst>
                                    <p:cond delay="1000"/>
                                  </p:stCondLst>
                                  <p:iterate>
                                    <p:tmPct val="10000"/>
                                  </p:iterate>
                                  <p:childTnLst>
                                    <p:set>
                                      <p:cBhvr>
                                        <p:cTn dur="1" fill="hold" id="6">
                                          <p:stCondLst>
                                            <p:cond delay="0"/>
                                          </p:stCondLst>
                                        </p:cTn>
                                        <p:tgtEl>
                                          <p:spTgt spid="2"/>
                                        </p:tgtEl>
                                        <p:attrNameLst>
                                          <p:attrName>style.visibility</p:attrName>
                                        </p:attrNameLst>
                                      </p:cBhvr>
                                      <p:to>
                                        <p:strVal val="visible"/>
                                      </p:to>
                                    </p:set>
                                    <p:animEffect filter="fade" transition="in">
                                      <p:cBhvr>
                                        <p:cTn dur="7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CF078-42CD-45AC-8409-FF110A82D955}"/>
              </a:ext>
            </a:extLst>
          </p:cNvPr>
          <p:cNvSpPr>
            <a:spLocks noGrp="1"/>
          </p:cNvSpPr>
          <p:nvPr>
            <p:ph type="title"/>
          </p:nvPr>
        </p:nvSpPr>
        <p:spPr>
          <a:xfrm>
            <a:off x="6730000" y="639097"/>
            <a:ext cx="4813072" cy="3494791"/>
          </a:xfrm>
        </p:spPr>
        <p:txBody>
          <a:bodyPr vert="horz" lIns="91440" tIns="45720" rIns="91440" bIns="45720" rtlCol="0" anchor="b">
            <a:normAutofit/>
          </a:bodyPr>
          <a:lstStyle/>
          <a:p>
            <a:r>
              <a:rPr lang="en-US" sz="8000">
                <a:solidFill>
                  <a:schemeClr val="tx1">
                    <a:lumMod val="85000"/>
                    <a:lumOff val="15000"/>
                  </a:schemeClr>
                </a:solidFill>
              </a:rPr>
              <a:t>Thank You!</a:t>
            </a:r>
          </a:p>
        </p:txBody>
      </p:sp>
      <p:pic>
        <p:nvPicPr>
          <p:cNvPr id="4" name="Content Placeholder 3">
            <a:extLst>
              <a:ext uri="{FF2B5EF4-FFF2-40B4-BE49-F238E27FC236}">
                <a16:creationId xmlns:a16="http://schemas.microsoft.com/office/drawing/2014/main" id="{5BA571E5-CE9B-49E5-A15B-A8B427C37DEA}"/>
              </a:ext>
              <a:ext uri="{C183D7F6-B498-43B3-948B-1728B52AA6E4}">
                <adec:decorative xmlns:adec="http://schemas.microsoft.com/office/drawing/2017/decorative" val="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5"/>
          <a:stretch/>
        </p:blipFill>
        <p:spPr>
          <a:xfrm>
            <a:off x="1" y="10"/>
            <a:ext cx="6096000" cy="6857990"/>
          </a:xfrm>
          <a:prstGeom prst="rect">
            <a:avLst/>
          </a:prstGeom>
        </p:spPr>
      </p:pic>
      <p:cxnSp>
        <p:nvCxnSpPr>
          <p:cNvPr id="31" name="Straight Connector 3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E7C86FA-1F5E-4B8B-9747-7966CD65CC86}"/>
              </a:ext>
            </a:extLst>
          </p:cNvPr>
          <p:cNvPicPr>
            <a:picLocks noChangeAspect="1"/>
          </p:cNvPicPr>
          <p:nvPr/>
        </p:nvPicPr>
        <p:blipFill>
          <a:blip r:embed="rId3"/>
          <a:srcRect/>
          <a:stretch/>
        </p:blipFill>
        <p:spPr>
          <a:xfrm>
            <a:off x="7473060" y="4330918"/>
            <a:ext cx="3610117" cy="2527082"/>
          </a:xfrm>
          <a:prstGeom prst="rect">
            <a:avLst/>
          </a:prstGeom>
        </p:spPr>
      </p:pic>
    </p:spTree>
    <p:extLst>
      <p:ext uri="{BB962C8B-B14F-4D97-AF65-F5344CB8AC3E}">
        <p14:creationId xmlns:p14="http://schemas.microsoft.com/office/powerpoint/2010/main" val="3644676542"/>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2" name="Title 1">
            <a:extLst>
              <a:ext uri="{FF2B5EF4-FFF2-40B4-BE49-F238E27FC236}">
                <a16:creationId xmlns:a16="http://schemas.microsoft.com/office/drawing/2014/main" id="{31D52F57-6B7F-4F08-9799-AC238F71640C}"/>
              </a:ext>
            </a:extLst>
          </p:cNvPr>
          <p:cNvSpPr>
            <a:spLocks noGrp="1"/>
          </p:cNvSpPr>
          <p:nvPr>
            <p:ph type="title"/>
          </p:nvPr>
        </p:nvSpPr>
        <p:spPr>
          <a:xfrm>
            <a:off x="1097280" y="286603"/>
            <a:ext cx="10058400" cy="1450757"/>
          </a:xfrm>
        </p:spPr>
        <p:txBody>
          <a:bodyPr>
            <a:normAutofit/>
          </a:bodyPr>
          <a:lstStyle/>
          <a:p>
            <a:r>
              <a:rPr dirty="0" lang="en-GB"/>
              <a:t>Aims and Objectives</a:t>
            </a:r>
          </a:p>
        </p:txBody>
      </p:sp>
      <p:cxnSp>
        <p:nvCxnSpPr>
          <p:cNvPr id="18" name="Straight Connector 17">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F17197-2A7E-4B2C-9EE9-33DBE53A01AE}"/>
              </a:ext>
            </a:extLst>
          </p:cNvPr>
          <p:cNvSpPr>
            <a:spLocks noGrp="1"/>
          </p:cNvSpPr>
          <p:nvPr>
            <p:ph idx="1"/>
          </p:nvPr>
        </p:nvSpPr>
        <p:spPr>
          <a:xfrm>
            <a:off x="1097281" y="2108201"/>
            <a:ext cx="3557016" cy="3760891"/>
          </a:xfrm>
        </p:spPr>
        <p:txBody>
          <a:bodyPr>
            <a:normAutofit/>
          </a:bodyPr>
          <a:lstStyle/>
          <a:p>
            <a:pPr>
              <a:buFont charset="2" panose="05000000000000000000" pitchFamily="2" typeface="Wingdings"/>
              <a:buChar char="Ø"/>
            </a:pPr>
            <a:r>
              <a:rPr dirty="0" lang="en-GB"/>
              <a:t>Community engagement, integration and cohesion</a:t>
            </a:r>
          </a:p>
          <a:p>
            <a:pPr>
              <a:buFont charset="2" panose="05000000000000000000" pitchFamily="2" typeface="Wingdings"/>
              <a:buChar char="Ø"/>
            </a:pPr>
            <a:r>
              <a:rPr dirty="0" lang="en-GB"/>
              <a:t>Providing community support and assistance </a:t>
            </a:r>
          </a:p>
          <a:p>
            <a:pPr>
              <a:buFont charset="2" panose="05000000000000000000" pitchFamily="2" typeface="Wingdings"/>
              <a:buChar char="Ø"/>
            </a:pPr>
            <a:r>
              <a:rPr dirty="0" lang="en-GB"/>
              <a:t>Promoting culture, language, literature and heritage.</a:t>
            </a:r>
          </a:p>
        </p:txBody>
      </p:sp>
      <p:pic>
        <p:nvPicPr>
          <p:cNvPr descr="White puzzle with one red piece" id="5" name="Picture 4">
            <a:extLst>
              <a:ext uri="{FF2B5EF4-FFF2-40B4-BE49-F238E27FC236}">
                <a16:creationId xmlns:a16="http://schemas.microsoft.com/office/drawing/2014/main" id="{136E3B3D-61C6-4A53-AD29-C8A93F6EB83A}"/>
              </a:ext>
            </a:extLst>
          </p:cNvPr>
          <p:cNvPicPr>
            <a:picLocks noChangeAspect="1"/>
          </p:cNvPicPr>
          <p:nvPr/>
        </p:nvPicPr>
        <p:blipFill rotWithShape="1">
          <a:blip r:embed="rId2"/>
          <a:srcRect b="-3" r="-22"/>
          <a:stretch/>
        </p:blipFill>
        <p:spPr>
          <a:xfrm>
            <a:off x="4976027" y="2108200"/>
            <a:ext cx="3044106" cy="1834710"/>
          </a:xfrm>
          <a:prstGeom prst="rect">
            <a:avLst/>
          </a:prstGeom>
        </p:spPr>
      </p:pic>
      <p:pic>
        <p:nvPicPr>
          <p:cNvPr descr="Close up of heart shaped pages of a book" id="9" name="Picture 8">
            <a:extLst>
              <a:ext uri="{FF2B5EF4-FFF2-40B4-BE49-F238E27FC236}">
                <a16:creationId xmlns:a16="http://schemas.microsoft.com/office/drawing/2014/main" id="{9A0B19BA-0338-4984-8066-8E733318AC15}"/>
              </a:ext>
            </a:extLst>
          </p:cNvPr>
          <p:cNvPicPr>
            <a:picLocks noChangeAspect="1"/>
          </p:cNvPicPr>
          <p:nvPr/>
        </p:nvPicPr>
        <p:blipFill rotWithShape="1">
          <a:blip r:embed="rId3"/>
          <a:srcRect b="22" r="-5"/>
          <a:stretch/>
        </p:blipFill>
        <p:spPr>
          <a:xfrm>
            <a:off x="4976027" y="4031897"/>
            <a:ext cx="3030956" cy="1834711"/>
          </a:xfrm>
          <a:prstGeom prst="rect">
            <a:avLst/>
          </a:prstGeom>
        </p:spPr>
      </p:pic>
      <p:pic>
        <p:nvPicPr>
          <p:cNvPr descr="Sea of hands in the middle" id="11" name="Picture 10">
            <a:extLst>
              <a:ext uri="{FF2B5EF4-FFF2-40B4-BE49-F238E27FC236}">
                <a16:creationId xmlns:a16="http://schemas.microsoft.com/office/drawing/2014/main" id="{76E9D0AC-4693-4F38-B300-E2541E621A2E}"/>
              </a:ext>
            </a:extLst>
          </p:cNvPr>
          <p:cNvPicPr>
            <a:picLocks noChangeAspect="1"/>
          </p:cNvPicPr>
          <p:nvPr/>
        </p:nvPicPr>
        <p:blipFill rotWithShape="1">
          <a:blip r:embed="rId4"/>
          <a:srcRect b="2" r="-43"/>
          <a:stretch/>
        </p:blipFill>
        <p:spPr>
          <a:xfrm>
            <a:off x="8111574" y="2108199"/>
            <a:ext cx="3044106" cy="3760873"/>
          </a:xfrm>
          <a:prstGeom prst="rect">
            <a:avLst/>
          </a:prstGeom>
        </p:spPr>
      </p:pic>
      <p:sp>
        <p:nvSpPr>
          <p:cNvPr id="20" name="Rectangle 19">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0879117"/>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pic>
        <p:nvPicPr>
          <p:cNvPr descr="Three darts on bullseye" id="5" name="Content Placeholder 4">
            <a:extLst>
              <a:ext uri="{FF2B5EF4-FFF2-40B4-BE49-F238E27FC236}">
                <a16:creationId xmlns:a16="http://schemas.microsoft.com/office/drawing/2014/main" id="{2AFD411F-EFCE-4330-8CBA-F9041E067660}"/>
              </a:ext>
            </a:extLst>
          </p:cNvPr>
          <p:cNvPicPr>
            <a:picLocks noChangeAspect="1" noGrp="1"/>
          </p:cNvPicPr>
          <p:nvPr>
            <p:ph idx="1"/>
          </p:nvPr>
        </p:nvPicPr>
        <p:blipFill rotWithShape="1">
          <a:blip r:embed="rId2">
            <a:alphaModFix amt="35000"/>
          </a:blip>
          <a:srcRect b="-32"/>
          <a:stretch/>
        </p:blipFill>
        <p:spPr>
          <a:xfrm>
            <a:off x="20" y="10"/>
            <a:ext cx="12191980" cy="6857990"/>
          </a:xfrm>
          <a:prstGeom prst="rect">
            <a:avLst/>
          </a:prstGeom>
        </p:spPr>
      </p:pic>
      <p:sp>
        <p:nvSpPr>
          <p:cNvPr id="2" name="Title 1">
            <a:extLst>
              <a:ext uri="{FF2B5EF4-FFF2-40B4-BE49-F238E27FC236}">
                <a16:creationId xmlns:a16="http://schemas.microsoft.com/office/drawing/2014/main" id="{A1CD89D4-4381-494F-9591-5CAFCBDCCAA9}"/>
              </a:ext>
            </a:extLst>
          </p:cNvPr>
          <p:cNvSpPr>
            <a:spLocks noGrp="1"/>
          </p:cNvSpPr>
          <p:nvPr>
            <p:ph type="title"/>
          </p:nvPr>
        </p:nvSpPr>
        <p:spPr>
          <a:xfrm>
            <a:off x="1097280" y="758952"/>
            <a:ext cx="10058400" cy="3566160"/>
          </a:xfrm>
        </p:spPr>
        <p:txBody>
          <a:bodyPr anchor="b" bIns="45720" lIns="91440" rIns="91440" rtlCol="0" tIns="45720" vert="horz">
            <a:normAutofit/>
          </a:bodyPr>
          <a:lstStyle/>
          <a:p>
            <a:r>
              <a:rPr dirty="0" lang="en-US" sz="8000">
                <a:solidFill>
                  <a:srgbClr val="FFFFFF"/>
                </a:solidFill>
              </a:rPr>
              <a:t>Our Activity</a:t>
            </a:r>
          </a:p>
        </p:txBody>
      </p:sp>
      <p:cxnSp>
        <p:nvCxnSpPr>
          <p:cNvPr id="16" name="Straight Connector 15">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2206153"/>
      </p:ext>
    </p:extLst>
  </p:cSld>
  <p:clrMapOvr>
    <a:overrideClrMapping accent1="accent1" accent2="accent2" accent3="accent3" accent4="accent4" accent5="accent5" accent6="accent6" bg1="dk1" bg2="dk2" folHlink="folHlink" hlink="hlink" tx1="lt1" tx2="lt2"/>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D2D97-E899-44DB-B21B-E739E9A294D2}"/>
              </a:ext>
            </a:extLst>
          </p:cNvPr>
          <p:cNvSpPr>
            <a:spLocks noGrp="1"/>
          </p:cNvSpPr>
          <p:nvPr>
            <p:ph type="title"/>
          </p:nvPr>
        </p:nvSpPr>
        <p:spPr/>
        <p:txBody>
          <a:bodyPr/>
          <a:lstStyle/>
          <a:p>
            <a:r>
              <a:rPr lang="en-GB" dirty="0"/>
              <a:t>My Romania Community School</a:t>
            </a:r>
          </a:p>
        </p:txBody>
      </p:sp>
      <p:sp>
        <p:nvSpPr>
          <p:cNvPr id="3" name="Content Placeholder 2">
            <a:extLst>
              <a:ext uri="{FF2B5EF4-FFF2-40B4-BE49-F238E27FC236}">
                <a16:creationId xmlns:a16="http://schemas.microsoft.com/office/drawing/2014/main" id="{8DE9B5C9-184C-4608-8FE9-6E7421392770}"/>
              </a:ext>
            </a:extLst>
          </p:cNvPr>
          <p:cNvSpPr>
            <a:spLocks noGrp="1"/>
          </p:cNvSpPr>
          <p:nvPr>
            <p:ph idx="1"/>
          </p:nvPr>
        </p:nvSpPr>
        <p:spPr/>
        <p:txBody>
          <a:bodyPr/>
          <a:lstStyle/>
          <a:p>
            <a:pPr>
              <a:buFont typeface="Wingdings" panose="05000000000000000000" pitchFamily="2" charset="2"/>
              <a:buChar char="Ø"/>
            </a:pPr>
            <a:r>
              <a:rPr lang="en-GB" dirty="0"/>
              <a:t>Part of My Romania Community </a:t>
            </a:r>
          </a:p>
          <a:p>
            <a:pPr>
              <a:buFont typeface="Wingdings" panose="05000000000000000000" pitchFamily="2" charset="2"/>
              <a:buChar char="Ø"/>
            </a:pPr>
            <a:r>
              <a:rPr lang="en-GB" dirty="0"/>
              <a:t>Takes place on Saturday’s, from 10:00am – 1:00pm.</a:t>
            </a:r>
          </a:p>
          <a:p>
            <a:pPr>
              <a:buFont typeface="Wingdings" panose="05000000000000000000" pitchFamily="2" charset="2"/>
              <a:buChar char="Ø"/>
            </a:pPr>
            <a:r>
              <a:rPr lang="en-GB" dirty="0"/>
              <a:t>Provides children aged 5 to 14 the opportunity to learn more about Romanian language, literature, culture and heritage in an interactive way.</a:t>
            </a:r>
          </a:p>
          <a:p>
            <a:endParaRPr lang="en-GB" dirty="0"/>
          </a:p>
          <a:p>
            <a:endParaRPr lang="en-GB" dirty="0"/>
          </a:p>
        </p:txBody>
      </p:sp>
      <p:pic>
        <p:nvPicPr>
          <p:cNvPr id="4" name="Picture 3">
            <a:extLst>
              <a:ext uri="{FF2B5EF4-FFF2-40B4-BE49-F238E27FC236}">
                <a16:creationId xmlns:a16="http://schemas.microsoft.com/office/drawing/2014/main" id="{5E20AA3C-A6CA-4AE5-B10F-6ACA55A408E2}"/>
              </a:ext>
            </a:extLst>
          </p:cNvPr>
          <p:cNvPicPr>
            <a:picLocks noChangeAspect="1"/>
          </p:cNvPicPr>
          <p:nvPr/>
        </p:nvPicPr>
        <p:blipFill>
          <a:blip r:embed="rId2"/>
          <a:stretch>
            <a:fillRect/>
          </a:stretch>
        </p:blipFill>
        <p:spPr>
          <a:xfrm>
            <a:off x="8119778" y="3856911"/>
            <a:ext cx="4072222" cy="2527459"/>
          </a:xfrm>
          <a:prstGeom prst="rect">
            <a:avLst/>
          </a:prstGeom>
        </p:spPr>
      </p:pic>
      <p:pic>
        <p:nvPicPr>
          <p:cNvPr id="5" name="Picture 4">
            <a:extLst>
              <a:ext uri="{FF2B5EF4-FFF2-40B4-BE49-F238E27FC236}">
                <a16:creationId xmlns:a16="http://schemas.microsoft.com/office/drawing/2014/main" id="{238F1E47-2A63-44A4-95F7-EF54F9CCCCB3}"/>
              </a:ext>
            </a:extLst>
          </p:cNvPr>
          <p:cNvPicPr>
            <a:picLocks noChangeAspect="1"/>
          </p:cNvPicPr>
          <p:nvPr/>
        </p:nvPicPr>
        <p:blipFill>
          <a:blip r:embed="rId3"/>
          <a:stretch>
            <a:fillRect/>
          </a:stretch>
        </p:blipFill>
        <p:spPr>
          <a:xfrm>
            <a:off x="0" y="3885486"/>
            <a:ext cx="3860230" cy="2527460"/>
          </a:xfrm>
          <a:prstGeom prst="rect">
            <a:avLst/>
          </a:prstGeom>
        </p:spPr>
      </p:pic>
      <p:pic>
        <p:nvPicPr>
          <p:cNvPr id="6" name="Picture 5">
            <a:extLst>
              <a:ext uri="{FF2B5EF4-FFF2-40B4-BE49-F238E27FC236}">
                <a16:creationId xmlns:a16="http://schemas.microsoft.com/office/drawing/2014/main" id="{3664C6AE-8E22-4CB8-BBE0-092F7ED9448B}"/>
              </a:ext>
            </a:extLst>
          </p:cNvPr>
          <p:cNvPicPr>
            <a:picLocks noChangeAspect="1"/>
          </p:cNvPicPr>
          <p:nvPr/>
        </p:nvPicPr>
        <p:blipFill>
          <a:blip r:embed="rId4"/>
          <a:stretch>
            <a:fillRect/>
          </a:stretch>
        </p:blipFill>
        <p:spPr>
          <a:xfrm>
            <a:off x="4310685" y="3856910"/>
            <a:ext cx="3358638" cy="2527460"/>
          </a:xfrm>
          <a:prstGeom prst="rect">
            <a:avLst/>
          </a:prstGeom>
        </p:spPr>
      </p:pic>
    </p:spTree>
    <p:extLst>
      <p:ext uri="{BB962C8B-B14F-4D97-AF65-F5344CB8AC3E}">
        <p14:creationId xmlns:p14="http://schemas.microsoft.com/office/powerpoint/2010/main" val="110315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A606-AD4E-4833-BF63-65058AFF309E}"/>
              </a:ext>
            </a:extLst>
          </p:cNvPr>
          <p:cNvSpPr>
            <a:spLocks noGrp="1"/>
          </p:cNvSpPr>
          <p:nvPr>
            <p:ph type="title"/>
          </p:nvPr>
        </p:nvSpPr>
        <p:spPr/>
        <p:txBody>
          <a:bodyPr/>
          <a:lstStyle/>
          <a:p>
            <a:r>
              <a:rPr lang="en-GB" dirty="0"/>
              <a:t>Community Support and Assistance</a:t>
            </a:r>
          </a:p>
        </p:txBody>
      </p:sp>
      <p:sp>
        <p:nvSpPr>
          <p:cNvPr id="3" name="Content Placeholder 2">
            <a:extLst>
              <a:ext uri="{FF2B5EF4-FFF2-40B4-BE49-F238E27FC236}">
                <a16:creationId xmlns:a16="http://schemas.microsoft.com/office/drawing/2014/main" id="{3CB526CE-C91E-4343-9A39-46E7BC4BD76F}"/>
              </a:ext>
            </a:extLst>
          </p:cNvPr>
          <p:cNvSpPr>
            <a:spLocks noGrp="1"/>
          </p:cNvSpPr>
          <p:nvPr>
            <p:ph idx="1"/>
          </p:nvPr>
        </p:nvSpPr>
        <p:spPr/>
        <p:txBody>
          <a:bodyPr/>
          <a:lstStyle/>
          <a:p>
            <a:pPr>
              <a:buFont typeface="Wingdings" panose="05000000000000000000" pitchFamily="2" charset="2"/>
              <a:buChar char="Ø"/>
            </a:pPr>
            <a:r>
              <a:rPr lang="en-US" dirty="0"/>
              <a:t>Information on accessing services and resources available</a:t>
            </a:r>
          </a:p>
          <a:p>
            <a:pPr>
              <a:buFont typeface="Wingdings" panose="05000000000000000000" pitchFamily="2" charset="2"/>
              <a:buChar char="Ø"/>
            </a:pPr>
            <a:r>
              <a:rPr lang="en-US" dirty="0"/>
              <a:t>Information on current affairs nationally and abroad</a:t>
            </a:r>
          </a:p>
          <a:p>
            <a:pPr>
              <a:buFont typeface="Wingdings" panose="05000000000000000000" pitchFamily="2" charset="2"/>
              <a:buChar char="Ø"/>
            </a:pPr>
            <a:r>
              <a:rPr lang="en-US" dirty="0"/>
              <a:t>Interacting with people finding themselves in unwanted circumstances and providing support to solution needed.</a:t>
            </a:r>
          </a:p>
          <a:p>
            <a:pPr>
              <a:buFont typeface="Wingdings" panose="05000000000000000000" pitchFamily="2" charset="2"/>
              <a:buChar char="Ø"/>
            </a:pPr>
            <a:r>
              <a:rPr lang="en-US" dirty="0"/>
              <a:t>Collaborating with organisations, local authorities and foreign authorities to provide information and support on our social media platforms and face-to-face.</a:t>
            </a:r>
          </a:p>
          <a:p>
            <a:endParaRPr lang="en-US" dirty="0"/>
          </a:p>
          <a:p>
            <a:endParaRPr lang="en-US" dirty="0"/>
          </a:p>
          <a:p>
            <a:endParaRPr lang="en-GB" dirty="0"/>
          </a:p>
        </p:txBody>
      </p:sp>
    </p:spTree>
    <p:extLst>
      <p:ext uri="{BB962C8B-B14F-4D97-AF65-F5344CB8AC3E}">
        <p14:creationId xmlns:p14="http://schemas.microsoft.com/office/powerpoint/2010/main" val="1187785870"/>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2" name="Title 1">
            <a:extLst>
              <a:ext uri="{FF2B5EF4-FFF2-40B4-BE49-F238E27FC236}">
                <a16:creationId xmlns:a16="http://schemas.microsoft.com/office/drawing/2014/main" id="{43F7652B-E38A-421B-8E3B-E75936E254AB}"/>
              </a:ext>
            </a:extLst>
          </p:cNvPr>
          <p:cNvSpPr>
            <a:spLocks noGrp="1"/>
          </p:cNvSpPr>
          <p:nvPr>
            <p:ph type="title"/>
          </p:nvPr>
        </p:nvSpPr>
        <p:spPr>
          <a:xfrm>
            <a:off x="642257" y="634946"/>
            <a:ext cx="6432434" cy="1450757"/>
          </a:xfrm>
        </p:spPr>
        <p:txBody>
          <a:bodyPr>
            <a:normAutofit/>
          </a:bodyPr>
          <a:lstStyle/>
          <a:p>
            <a:r>
              <a:rPr dirty="0" lang="en-GB"/>
              <a:t>Community Engagement and Culture</a:t>
            </a:r>
          </a:p>
        </p:txBody>
      </p:sp>
      <p:cxnSp>
        <p:nvCxnSpPr>
          <p:cNvPr id="17" name="Straight Connector 11">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97624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996A3D-4B16-497B-AA2C-8033C20A4C24}"/>
              </a:ext>
            </a:extLst>
          </p:cNvPr>
          <p:cNvSpPr>
            <a:spLocks noGrp="1"/>
          </p:cNvSpPr>
          <p:nvPr>
            <p:ph idx="1"/>
          </p:nvPr>
        </p:nvSpPr>
        <p:spPr>
          <a:xfrm>
            <a:off x="642257" y="2407436"/>
            <a:ext cx="6432434" cy="3461658"/>
          </a:xfrm>
        </p:spPr>
        <p:txBody>
          <a:bodyPr>
            <a:normAutofit/>
          </a:bodyPr>
          <a:lstStyle/>
          <a:p>
            <a:pPr>
              <a:buFont charset="2" panose="05000000000000000000" pitchFamily="2" typeface="Wingdings"/>
              <a:buChar char="Ø"/>
            </a:pPr>
            <a:r>
              <a:rPr dirty="0" lang="en-GB"/>
              <a:t>Organising and taking part in cultural events face to face and online. </a:t>
            </a:r>
          </a:p>
          <a:p>
            <a:pPr>
              <a:buFont charset="2" panose="05000000000000000000" pitchFamily="2" typeface="Wingdings"/>
              <a:buChar char="Ø"/>
            </a:pPr>
            <a:r>
              <a:rPr dirty="0" lang="en-GB"/>
              <a:t>Taking part in organised events for the communities: Love </a:t>
            </a:r>
            <a:r>
              <a:rPr dirty="0" err="1" lang="en-GB"/>
              <a:t>Chalkhill</a:t>
            </a:r>
            <a:r>
              <a:rPr dirty="0" lang="en-GB"/>
              <a:t>, Harlesden Festival (Summer and Winter Editions), Harvest Festival and more.</a:t>
            </a:r>
          </a:p>
          <a:p>
            <a:pPr>
              <a:buFont charset="2" panose="05000000000000000000" pitchFamily="2" typeface="Wingdings"/>
              <a:buChar char="Ø"/>
            </a:pPr>
            <a:r>
              <a:rPr dirty="0" lang="en-GB"/>
              <a:t>Live broadcasted events, concerts, projects, interviews on our social media platforms.</a:t>
            </a:r>
          </a:p>
          <a:p>
            <a:endParaRPr dirty="0" lang="en-GB"/>
          </a:p>
          <a:p>
            <a:endParaRPr dirty="0" lang="en-GB"/>
          </a:p>
        </p:txBody>
      </p:sp>
      <p:pic>
        <p:nvPicPr>
          <p:cNvPr descr="A group of people posing for a photo&#10;&#10;Description automatically generated with medium confidence" id="5" name="Picture 4">
            <a:extLst>
              <a:ext uri="{FF2B5EF4-FFF2-40B4-BE49-F238E27FC236}">
                <a16:creationId xmlns:a16="http://schemas.microsoft.com/office/drawing/2014/main" id="{1A1F375E-9C3B-494E-AC13-3E3E35527498}"/>
              </a:ext>
            </a:extLst>
          </p:cNvPr>
          <p:cNvPicPr>
            <a:picLocks noChangeAspect="1"/>
          </p:cNvPicPr>
          <p:nvPr/>
        </p:nvPicPr>
        <p:blipFill rotWithShape="1">
          <a:blip r:embed="rId3"/>
          <a:srcRect b="-20" r="-3"/>
          <a:stretch/>
        </p:blipFill>
        <p:spPr>
          <a:xfrm>
            <a:off x="7600982" y="514769"/>
            <a:ext cx="4001315" cy="2616618"/>
          </a:xfrm>
          <a:prstGeom prst="rect">
            <a:avLst/>
          </a:prstGeom>
        </p:spPr>
      </p:pic>
      <p:sp>
        <p:nvSpPr>
          <p:cNvPr id="18" name="Rectangle 13">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41CED701-0FD7-46FD-889D-422F1256061E}"/>
              </a:ext>
            </a:extLst>
          </p:cNvPr>
          <p:cNvPicPr>
            <a:picLocks noChangeAspect="1"/>
          </p:cNvPicPr>
          <p:nvPr/>
        </p:nvPicPr>
        <p:blipFill>
          <a:blip r:embed="rId4"/>
          <a:stretch>
            <a:fillRect/>
          </a:stretch>
        </p:blipFill>
        <p:spPr>
          <a:xfrm>
            <a:off x="7632688" y="3429000"/>
            <a:ext cx="4001315" cy="2666892"/>
          </a:xfrm>
          <a:prstGeom prst="rect">
            <a:avLst/>
          </a:prstGeom>
        </p:spPr>
      </p:pic>
    </p:spTree>
    <p:extLst>
      <p:ext uri="{BB962C8B-B14F-4D97-AF65-F5344CB8AC3E}">
        <p14:creationId xmlns:p14="http://schemas.microsoft.com/office/powerpoint/2010/main" val="3034217551"/>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descr="Mental health awareness mural" id="7" name="Picture 6">
            <a:extLst>
              <a:ext uri="{FF2B5EF4-FFF2-40B4-BE49-F238E27FC236}">
                <a16:creationId xmlns:a16="http://schemas.microsoft.com/office/drawing/2014/main" id="{9AE9A08E-6B1C-4812-BE12-D411F264F27D}"/>
              </a:ext>
            </a:extLst>
          </p:cNvPr>
          <p:cNvPicPr>
            <a:picLocks noChangeAspect="1"/>
          </p:cNvPicPr>
          <p:nvPr/>
        </p:nvPicPr>
        <p:blipFill rotWithShape="1">
          <a:blip r:embed="rId3">
            <a:alphaModFix amt="35000"/>
          </a:blip>
          <a:srcRect b="26"/>
          <a:stretch/>
        </p:blipFill>
        <p:spPr>
          <a:xfrm>
            <a:off x="20" y="10"/>
            <a:ext cx="12191980" cy="6857990"/>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idx="4294967295" type="ctrTitle"/>
          </p:nvPr>
        </p:nvSpPr>
        <p:spPr>
          <a:xfrm>
            <a:off x="1097280" y="758952"/>
            <a:ext cx="10058400" cy="3566160"/>
          </a:xfrm>
        </p:spPr>
        <p:txBody>
          <a:bodyPr anchor="b" bIns="45720" lIns="91440" rIns="91440" rtlCol="0" tIns="45720" vert="horz">
            <a:normAutofit/>
          </a:bodyPr>
          <a:lstStyle/>
          <a:p>
            <a:r>
              <a:rPr lang="en-US" sz="8000">
                <a:solidFill>
                  <a:srgbClr val="FFFFFF"/>
                </a:solidFill>
              </a:rPr>
              <a:t>Mental Health and Wellbeing Project</a:t>
            </a:r>
          </a:p>
        </p:txBody>
      </p:sp>
      <p:cxnSp>
        <p:nvCxnSpPr>
          <p:cNvPr id="18" name="Straight Connector 17">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8673771"/>
      </p:ext>
    </p:extLst>
  </p:cSld>
  <p:clrMapOvr>
    <a:overrideClrMapping accent1="accent1" accent2="accent2" accent3="accent3" accent4="accent4" accent5="accent5" accent6="accent6" bg1="dk1" bg2="dk2" folHlink="folHlink" hlink="hlink" tx1="lt1" tx2="lt2"/>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10" presetSubtype="0">
                                  <p:stCondLst>
                                    <p:cond delay="1000"/>
                                  </p:stCondLst>
                                  <p:iterate type="lt">
                                    <p:tmPct val="10000"/>
                                  </p:iterate>
                                  <p:childTnLst>
                                    <p:set>
                                      <p:cBhvr>
                                        <p:cTn dur="1" fill="hold" id="6">
                                          <p:stCondLst>
                                            <p:cond delay="0"/>
                                          </p:stCondLst>
                                        </p:cTn>
                                        <p:tgtEl>
                                          <p:spTgt spid="2"/>
                                        </p:tgtEl>
                                        <p:attrNameLst>
                                          <p:attrName>style.visibility</p:attrName>
                                        </p:attrNameLst>
                                      </p:cBhvr>
                                      <p:to>
                                        <p:strVal val="visible"/>
                                      </p:to>
                                    </p:set>
                                    <p:animEffect filter="fade" transition="in">
                                      <p:cBhvr>
                                        <p:cTn dur="4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AE1A5-8CAD-437C-A16A-3EF36245F42D}"/>
              </a:ext>
            </a:extLst>
          </p:cNvPr>
          <p:cNvSpPr>
            <a:spLocks noGrp="1"/>
          </p:cNvSpPr>
          <p:nvPr>
            <p:ph type="title"/>
          </p:nvPr>
        </p:nvSpPr>
        <p:spPr>
          <a:xfrm>
            <a:off x="734785" y="382799"/>
            <a:ext cx="11277599" cy="1450757"/>
          </a:xfrm>
        </p:spPr>
        <p:txBody>
          <a:bodyPr>
            <a:normAutofit/>
          </a:bodyPr>
          <a:lstStyle/>
          <a:p>
            <a:r>
              <a:rPr lang="en-GB" sz="4000" i="1" dirty="0"/>
              <a:t>Introduction: DIALOG DESPRE S</a:t>
            </a:r>
            <a:r>
              <a:rPr lang="ro-RO" sz="4000" i="1" dirty="0"/>
              <a:t>Ă</a:t>
            </a:r>
            <a:r>
              <a:rPr lang="en-GB" sz="4000" i="1" dirty="0"/>
              <a:t>N</a:t>
            </a:r>
            <a:r>
              <a:rPr lang="ro-RO" sz="4000" i="1" dirty="0"/>
              <a:t>Ă</a:t>
            </a:r>
            <a:r>
              <a:rPr lang="en-GB" sz="4000" i="1" dirty="0"/>
              <a:t>TATEA MINTAL</a:t>
            </a:r>
            <a:r>
              <a:rPr lang="ro-RO" sz="4000" i="1" dirty="0"/>
              <a:t>Ă</a:t>
            </a:r>
            <a:endParaRPr lang="en-GB" sz="4000" i="1" dirty="0"/>
          </a:p>
        </p:txBody>
      </p:sp>
      <p:sp>
        <p:nvSpPr>
          <p:cNvPr id="3" name="Content Placeholder 2">
            <a:extLst>
              <a:ext uri="{FF2B5EF4-FFF2-40B4-BE49-F238E27FC236}">
                <a16:creationId xmlns:a16="http://schemas.microsoft.com/office/drawing/2014/main" id="{0B007200-7BEF-4D04-A697-CCD23C155E4C}"/>
              </a:ext>
            </a:extLst>
          </p:cNvPr>
          <p:cNvSpPr>
            <a:spLocks noGrp="1"/>
          </p:cNvSpPr>
          <p:nvPr>
            <p:ph idx="1"/>
          </p:nvPr>
        </p:nvSpPr>
        <p:spPr>
          <a:xfrm>
            <a:off x="457200" y="2168545"/>
            <a:ext cx="11277600" cy="3760891"/>
          </a:xfrm>
        </p:spPr>
        <p:txBody>
          <a:bodyPr>
            <a:normAutofit/>
          </a:bodyPr>
          <a:lstStyle/>
          <a:p>
            <a:pPr>
              <a:buFont typeface="Wingdings" panose="05000000000000000000" pitchFamily="2" charset="2"/>
              <a:buChar char="Ø"/>
            </a:pPr>
            <a:r>
              <a:rPr lang="ro-RO" dirty="0"/>
              <a:t>Translation</a:t>
            </a:r>
            <a:r>
              <a:rPr lang="en-GB" dirty="0"/>
              <a:t>: Discussions About Mental Health.</a:t>
            </a:r>
          </a:p>
          <a:p>
            <a:pPr>
              <a:buFont typeface="Wingdings" panose="05000000000000000000" pitchFamily="2" charset="2"/>
              <a:buChar char="Ø"/>
            </a:pPr>
            <a:r>
              <a:rPr lang="en-GB" dirty="0"/>
              <a:t>The project received support from Young Brent Foundation and Brent Council.</a:t>
            </a:r>
          </a:p>
          <a:p>
            <a:pPr>
              <a:buFont typeface="Wingdings" panose="05000000000000000000" pitchFamily="2" charset="2"/>
              <a:buChar char="Ø"/>
            </a:pPr>
            <a:r>
              <a:rPr lang="en-GB" dirty="0"/>
              <a:t>The dates had been from 17 December 2020 until 25 May 2021, for the duration of 5 sessions.</a:t>
            </a:r>
          </a:p>
          <a:p>
            <a:pPr>
              <a:buFont typeface="Wingdings" panose="05000000000000000000" pitchFamily="2" charset="2"/>
              <a:buChar char="Ø"/>
            </a:pPr>
            <a:r>
              <a:rPr lang="en-GB" dirty="0"/>
              <a:t>The sessions had been live broadcasted on our Facebook platform, and shared on our other platforms.</a:t>
            </a:r>
          </a:p>
          <a:p>
            <a:pPr>
              <a:buFont typeface="Wingdings" panose="05000000000000000000" pitchFamily="2" charset="2"/>
              <a:buChar char="Ø"/>
            </a:pPr>
            <a:r>
              <a:rPr lang="en-GB" dirty="0"/>
              <a:t>People could call in and ask any questions they had.</a:t>
            </a:r>
          </a:p>
          <a:p>
            <a:pPr>
              <a:buFont typeface="Wingdings" panose="05000000000000000000" pitchFamily="2" charset="2"/>
              <a:buChar char="Ø"/>
            </a:pPr>
            <a:endParaRPr lang="en-GB" dirty="0"/>
          </a:p>
          <a:p>
            <a:endParaRPr lang="en-GB" dirty="0"/>
          </a:p>
        </p:txBody>
      </p:sp>
      <p:pic>
        <p:nvPicPr>
          <p:cNvPr id="5" name="Picture 4" descr="Logo&#10;&#10;Description automatically generated">
            <a:extLst>
              <a:ext uri="{FF2B5EF4-FFF2-40B4-BE49-F238E27FC236}">
                <a16:creationId xmlns:a16="http://schemas.microsoft.com/office/drawing/2014/main" id="{FC34DB16-378A-4806-9150-0914038CCF2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69257" y="4657591"/>
            <a:ext cx="1122019" cy="1502229"/>
          </a:xfrm>
          <a:prstGeom prst="rect">
            <a:avLst/>
          </a:prstGeom>
        </p:spPr>
      </p:pic>
      <p:sp>
        <p:nvSpPr>
          <p:cNvPr id="6" name="TextBox 5">
            <a:extLst>
              <a:ext uri="{FF2B5EF4-FFF2-40B4-BE49-F238E27FC236}">
                <a16:creationId xmlns:a16="http://schemas.microsoft.com/office/drawing/2014/main" id="{1F5FCABD-4F62-4975-B481-A67757496267}"/>
              </a:ext>
            </a:extLst>
          </p:cNvPr>
          <p:cNvSpPr txBox="1"/>
          <p:nvPr/>
        </p:nvSpPr>
        <p:spPr>
          <a:xfrm>
            <a:off x="3534871" y="7038268"/>
            <a:ext cx="726886" cy="1061829"/>
          </a:xfrm>
          <a:prstGeom prst="rect">
            <a:avLst/>
          </a:prstGeom>
          <a:noFill/>
        </p:spPr>
        <p:txBody>
          <a:bodyPr wrap="square" rtlCol="0">
            <a:spAutoFit/>
          </a:bodyPr>
          <a:lstStyle/>
          <a:p>
            <a:r>
              <a:rPr lang="en-GB" sz="900">
                <a:hlinkClick r:id="rId4" tooltip="http://en.wikipedia.org/wiki/wikipedia:files_for_upload/may_2014"/>
              </a:rPr>
              <a:t>This Photo</a:t>
            </a:r>
            <a:r>
              <a:rPr lang="en-GB" sz="900"/>
              <a:t> by Unknown Author is licensed under </a:t>
            </a:r>
            <a:r>
              <a:rPr lang="en-GB" sz="900">
                <a:hlinkClick r:id="rId5" tooltip="https://creativecommons.org/licenses/by-sa/3.0/"/>
              </a:rPr>
              <a:t>CC BY-SA</a:t>
            </a:r>
            <a:endParaRPr lang="en-GB" sz="900"/>
          </a:p>
        </p:txBody>
      </p:sp>
      <p:pic>
        <p:nvPicPr>
          <p:cNvPr id="8" name="Picture 7" descr="Logo, company name&#10;&#10;Description automatically generated">
            <a:extLst>
              <a:ext uri="{FF2B5EF4-FFF2-40B4-BE49-F238E27FC236}">
                <a16:creationId xmlns:a16="http://schemas.microsoft.com/office/drawing/2014/main" id="{BBCD668F-AE6F-4BEF-B9CA-7E5E1D18BFC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886699" y="4552987"/>
            <a:ext cx="3537857" cy="1711438"/>
          </a:xfrm>
          <a:prstGeom prst="rect">
            <a:avLst/>
          </a:prstGeom>
        </p:spPr>
      </p:pic>
    </p:spTree>
    <p:extLst>
      <p:ext uri="{BB962C8B-B14F-4D97-AF65-F5344CB8AC3E}">
        <p14:creationId xmlns:p14="http://schemas.microsoft.com/office/powerpoint/2010/main" val="116854816"/>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3.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{D680795A-4578-4877-9B2B-B4A08F91A7F1}tf11437505_win32</Template>
  <TotalTime>1267</TotalTime>
  <Words>1232</Words>
  <Application>Microsoft Office PowerPoint</Application>
  <PresentationFormat>Widescreen</PresentationFormat>
  <Paragraphs>110</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Courier New</vt:lpstr>
      <vt:lpstr>Georgia Pro Cond Light</vt:lpstr>
      <vt:lpstr>Speak Pro</vt:lpstr>
      <vt:lpstr>Wingdings</vt:lpstr>
      <vt:lpstr>RetrospectVTI</vt:lpstr>
      <vt:lpstr>My Romania Community</vt:lpstr>
      <vt:lpstr>About My Romania Community </vt:lpstr>
      <vt:lpstr>Aims and Objectives</vt:lpstr>
      <vt:lpstr>Our Activity</vt:lpstr>
      <vt:lpstr>My Romania Community School</vt:lpstr>
      <vt:lpstr>Community Support and Assistance</vt:lpstr>
      <vt:lpstr>Community Engagement and Culture</vt:lpstr>
      <vt:lpstr>Mental Health and Wellbeing Project</vt:lpstr>
      <vt:lpstr>Introduction: DIALOG DESPRE SĂNĂTATEA MINTALĂ</vt:lpstr>
      <vt:lpstr>Objectives</vt:lpstr>
      <vt:lpstr>Reaching Out to the Community</vt:lpstr>
      <vt:lpstr>PowerPoint Presentation</vt:lpstr>
      <vt:lpstr>PowerPoint Presentation</vt:lpstr>
      <vt:lpstr>The Sessions</vt:lpstr>
      <vt:lpstr>Live Broadcast 1 – About Mental Health and Wellbeing</vt:lpstr>
      <vt:lpstr>Live Broadcast 2 - About Stress </vt:lpstr>
      <vt:lpstr>Live Broadcast 3 – About Worrying </vt:lpstr>
      <vt:lpstr>Live Broadcast 4 – About Addiction/Dependency </vt:lpstr>
      <vt:lpstr>Live Broadcast 5 – Mental Health and Wellbeing and the Pandemic </vt:lpstr>
      <vt:lpstr>Outcomes</vt:lpstr>
      <vt:lpstr>PowerPoint Presentation</vt:lpstr>
      <vt:lpstr>Hopes for the Future…</vt:lpstr>
      <vt:lpstr>Social Media and Contact Details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Romania Community</dc:title>
  <dc:creator>Stincanu, Valentina</dc:creator>
  <cp:lastModifiedBy>Stincanu, Valentina</cp:lastModifiedBy>
  <cp:revision>45</cp:revision>
  <dcterms:created xsi:type="dcterms:W3CDTF">2021-03-30T09:31:12Z</dcterms:created>
  <dcterms:modified xsi:type="dcterms:W3CDTF">2021-11-30T13:30:27Z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0x01010079F111ED35F8CC479449609E8A0923A6</vt:lpwstr>
  </property>
  <property fmtid="{D5CDD505-2E9C-101B-9397-08002B2CF9AE}" name="NXPowerLiteLastOptimized" pid="3">
    <vt:lpwstr>1846127</vt:lpwstr>
  </property>
  <property fmtid="{D5CDD505-2E9C-101B-9397-08002B2CF9AE}" name="NXPowerLiteSettings" pid="4">
    <vt:lpwstr>F7000400038000</vt:lpwstr>
  </property>
  <property fmtid="{D5CDD505-2E9C-101B-9397-08002B2CF9AE}" name="NXPowerLiteVersion" pid="5">
    <vt:lpwstr>S9.1.2</vt:lpwstr>
  </property>
</Properties>
</file>