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2.xml" ContentType="application/vnd.openxmlformats-officedocument.drawingml.chartshapes+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7" r:id="rId2"/>
    <p:sldId id="286" r:id="rId3"/>
    <p:sldId id="258" r:id="rId4"/>
    <p:sldId id="388" r:id="rId5"/>
    <p:sldId id="343" r:id="rId6"/>
    <p:sldId id="395" r:id="rId7"/>
    <p:sldId id="396" r:id="rId8"/>
    <p:sldId id="397" r:id="rId9"/>
    <p:sldId id="398" r:id="rId10"/>
    <p:sldId id="344" r:id="rId11"/>
    <p:sldId id="284" r:id="rId12"/>
    <p:sldId id="392" r:id="rId13"/>
    <p:sldId id="401" r:id="rId14"/>
    <p:sldId id="448" r:id="rId15"/>
    <p:sldId id="402" r:id="rId16"/>
    <p:sldId id="403" r:id="rId17"/>
    <p:sldId id="405" r:id="rId18"/>
    <p:sldId id="413" r:id="rId19"/>
    <p:sldId id="459" r:id="rId20"/>
    <p:sldId id="470" r:id="rId21"/>
    <p:sldId id="464" r:id="rId22"/>
    <p:sldId id="463" r:id="rId23"/>
    <p:sldId id="465" r:id="rId24"/>
    <p:sldId id="461" r:id="rId25"/>
    <p:sldId id="471" r:id="rId26"/>
    <p:sldId id="462" r:id="rId27"/>
    <p:sldId id="472" r:id="rId28"/>
    <p:sldId id="369" r:id="rId29"/>
    <p:sldId id="43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111" d="100"/>
          <a:sy n="111" d="100"/>
        </p:scale>
        <p:origin x="342" y="11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2.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GB" sz="1600" dirty="0" smtClean="0"/>
              <a:t>Gender %</a:t>
            </a:r>
            <a:endParaRPr lang="en-GB"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Female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2017/18</c:v>
                </c:pt>
                <c:pt idx="1">
                  <c:v>2018/19</c:v>
                </c:pt>
                <c:pt idx="2">
                  <c:v>2019/20</c:v>
                </c:pt>
              </c:strCache>
            </c:strRef>
          </c:cat>
          <c:val>
            <c:numRef>
              <c:f>Sheet1!$B$2:$B$4</c:f>
              <c:numCache>
                <c:formatCode>General</c:formatCode>
                <c:ptCount val="3"/>
                <c:pt idx="0">
                  <c:v>48.4</c:v>
                </c:pt>
                <c:pt idx="1">
                  <c:v>49.3</c:v>
                </c:pt>
                <c:pt idx="2">
                  <c:v>49.3</c:v>
                </c:pt>
              </c:numCache>
            </c:numRef>
          </c:val>
          <c:extLst>
            <c:ext xmlns:c16="http://schemas.microsoft.com/office/drawing/2014/chart" uri="{C3380CC4-5D6E-409C-BE32-E72D297353CC}">
              <c16:uniqueId val="{00000000-63BB-4465-9610-71D8FEC87A1D}"/>
            </c:ext>
          </c:extLst>
        </c:ser>
        <c:ser>
          <c:idx val="1"/>
          <c:order val="1"/>
          <c:tx>
            <c:strRef>
              <c:f>Sheet1!$C$1</c:f>
              <c:strCache>
                <c:ptCount val="1"/>
                <c:pt idx="0">
                  <c:v>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2017/18</c:v>
                </c:pt>
                <c:pt idx="1">
                  <c:v>2018/19</c:v>
                </c:pt>
                <c:pt idx="2">
                  <c:v>2019/20</c:v>
                </c:pt>
              </c:strCache>
            </c:strRef>
          </c:cat>
          <c:val>
            <c:numRef>
              <c:f>Sheet1!$C$2:$C$4</c:f>
              <c:numCache>
                <c:formatCode>General</c:formatCode>
                <c:ptCount val="3"/>
                <c:pt idx="0">
                  <c:v>51.6</c:v>
                </c:pt>
                <c:pt idx="1">
                  <c:v>50.7</c:v>
                </c:pt>
                <c:pt idx="2">
                  <c:v>50.7</c:v>
                </c:pt>
              </c:numCache>
            </c:numRef>
          </c:val>
          <c:extLst>
            <c:ext xmlns:c16="http://schemas.microsoft.com/office/drawing/2014/chart" uri="{C3380CC4-5D6E-409C-BE32-E72D297353CC}">
              <c16:uniqueId val="{00000001-63BB-4465-9610-71D8FEC87A1D}"/>
            </c:ext>
          </c:extLst>
        </c:ser>
        <c:dLbls>
          <c:showLegendKey val="0"/>
          <c:showVal val="0"/>
          <c:showCatName val="0"/>
          <c:showSerName val="0"/>
          <c:showPercent val="0"/>
          <c:showBubbleSize val="0"/>
        </c:dLbls>
        <c:gapWidth val="150"/>
        <c:overlap val="100"/>
        <c:axId val="668014096"/>
        <c:axId val="668012784"/>
      </c:barChart>
      <c:catAx>
        <c:axId val="668014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8012784"/>
        <c:crosses val="autoZero"/>
        <c:auto val="1"/>
        <c:lblAlgn val="ctr"/>
        <c:lblOffset val="100"/>
        <c:noMultiLvlLbl val="0"/>
      </c:catAx>
      <c:valAx>
        <c:axId val="668012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smtClean="0"/>
                  <a:t>Percentage</a:t>
                </a:r>
                <a:r>
                  <a:rPr lang="en-GB" baseline="0" dirty="0" smtClean="0"/>
                  <a:t> %</a:t>
                </a:r>
                <a:endParaRPr lang="en-GB"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8014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600" dirty="0" smtClean="0"/>
              <a:t>%</a:t>
            </a:r>
            <a:r>
              <a:rPr lang="en-GB" sz="1600" baseline="0" dirty="0" smtClean="0"/>
              <a:t> Overweight and Very Overweight By Ward</a:t>
            </a:r>
            <a:endParaRPr lang="en-GB" sz="1600"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2019/20 % Overweight &amp; Very Overweight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Stonebridge</c:v>
                </c:pt>
                <c:pt idx="1">
                  <c:v>Harlesden</c:v>
                </c:pt>
                <c:pt idx="2">
                  <c:v>Fryent</c:v>
                </c:pt>
                <c:pt idx="3">
                  <c:v>Dollis Hill</c:v>
                </c:pt>
                <c:pt idx="4">
                  <c:v>Sudbury</c:v>
                </c:pt>
                <c:pt idx="5">
                  <c:v>Welsh Harp</c:v>
                </c:pt>
                <c:pt idx="6">
                  <c:v>Willesden Green</c:v>
                </c:pt>
                <c:pt idx="7">
                  <c:v>Dudden Hill</c:v>
                </c:pt>
                <c:pt idx="8">
                  <c:v>Kilburn</c:v>
                </c:pt>
                <c:pt idx="9">
                  <c:v>Tokyngton</c:v>
                </c:pt>
                <c:pt idx="10">
                  <c:v>Queensbury</c:v>
                </c:pt>
                <c:pt idx="11">
                  <c:v>Kensal Green</c:v>
                </c:pt>
              </c:strCache>
            </c:strRef>
          </c:cat>
          <c:val>
            <c:numRef>
              <c:f>Sheet1!$B$2:$B$13</c:f>
              <c:numCache>
                <c:formatCode>General</c:formatCode>
                <c:ptCount val="12"/>
                <c:pt idx="0">
                  <c:v>37.1</c:v>
                </c:pt>
                <c:pt idx="1">
                  <c:v>35.799999999999997</c:v>
                </c:pt>
                <c:pt idx="2">
                  <c:v>35.199999999999996</c:v>
                </c:pt>
                <c:pt idx="3">
                  <c:v>34.4</c:v>
                </c:pt>
                <c:pt idx="4">
                  <c:v>34</c:v>
                </c:pt>
                <c:pt idx="5">
                  <c:v>33.9</c:v>
                </c:pt>
                <c:pt idx="6">
                  <c:v>33.799999999999997</c:v>
                </c:pt>
                <c:pt idx="7">
                  <c:v>33.700000000000003</c:v>
                </c:pt>
                <c:pt idx="8">
                  <c:v>33.5</c:v>
                </c:pt>
                <c:pt idx="9">
                  <c:v>33.199999999999996</c:v>
                </c:pt>
                <c:pt idx="10">
                  <c:v>32.6</c:v>
                </c:pt>
                <c:pt idx="11">
                  <c:v>31.7</c:v>
                </c:pt>
              </c:numCache>
            </c:numRef>
          </c:val>
          <c:extLst>
            <c:ext xmlns:c16="http://schemas.microsoft.com/office/drawing/2014/chart" uri="{C3380CC4-5D6E-409C-BE32-E72D297353CC}">
              <c16:uniqueId val="{00000000-C42A-43EE-B8DC-47E59BEDF551}"/>
            </c:ext>
          </c:extLst>
        </c:ser>
        <c:dLbls>
          <c:showLegendKey val="0"/>
          <c:showVal val="0"/>
          <c:showCatName val="0"/>
          <c:showSerName val="0"/>
          <c:showPercent val="0"/>
          <c:showBubbleSize val="0"/>
        </c:dLbls>
        <c:gapWidth val="85"/>
        <c:overlap val="1"/>
        <c:axId val="705715984"/>
        <c:axId val="705709752"/>
      </c:barChart>
      <c:lineChart>
        <c:grouping val="standard"/>
        <c:varyColors val="0"/>
        <c:ser>
          <c:idx val="1"/>
          <c:order val="1"/>
          <c:tx>
            <c:strRef>
              <c:f>Sheet1!$C$1</c:f>
              <c:strCache>
                <c:ptCount val="1"/>
                <c:pt idx="0">
                  <c:v>Average</c:v>
                </c:pt>
              </c:strCache>
            </c:strRef>
          </c:tx>
          <c:spPr>
            <a:ln w="28575" cap="rnd">
              <a:solidFill>
                <a:schemeClr val="accent3"/>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4C1B-421D-928D-A1AB15F6F72E}"/>
                </c:ext>
              </c:extLst>
            </c:dLbl>
            <c:dLbl>
              <c:idx val="1"/>
              <c:delete val="1"/>
              <c:extLst>
                <c:ext xmlns:c15="http://schemas.microsoft.com/office/drawing/2012/chart" uri="{CE6537A1-D6FC-4f65-9D91-7224C49458BB}"/>
                <c:ext xmlns:c16="http://schemas.microsoft.com/office/drawing/2014/chart" uri="{C3380CC4-5D6E-409C-BE32-E72D297353CC}">
                  <c16:uniqueId val="{00000001-4C1B-421D-928D-A1AB15F6F72E}"/>
                </c:ext>
              </c:extLst>
            </c:dLbl>
            <c:dLbl>
              <c:idx val="2"/>
              <c:delete val="1"/>
              <c:extLst>
                <c:ext xmlns:c15="http://schemas.microsoft.com/office/drawing/2012/chart" uri="{CE6537A1-D6FC-4f65-9D91-7224C49458BB}"/>
                <c:ext xmlns:c16="http://schemas.microsoft.com/office/drawing/2014/chart" uri="{C3380CC4-5D6E-409C-BE32-E72D297353CC}">
                  <c16:uniqueId val="{00000002-4C1B-421D-928D-A1AB15F6F72E}"/>
                </c:ext>
              </c:extLst>
            </c:dLbl>
            <c:dLbl>
              <c:idx val="3"/>
              <c:delete val="1"/>
              <c:extLst>
                <c:ext xmlns:c15="http://schemas.microsoft.com/office/drawing/2012/chart" uri="{CE6537A1-D6FC-4f65-9D91-7224C49458BB}"/>
                <c:ext xmlns:c16="http://schemas.microsoft.com/office/drawing/2014/chart" uri="{C3380CC4-5D6E-409C-BE32-E72D297353CC}">
                  <c16:uniqueId val="{00000003-4C1B-421D-928D-A1AB15F6F72E}"/>
                </c:ext>
              </c:extLst>
            </c:dLbl>
            <c:dLbl>
              <c:idx val="4"/>
              <c:delete val="1"/>
              <c:extLst>
                <c:ext xmlns:c15="http://schemas.microsoft.com/office/drawing/2012/chart" uri="{CE6537A1-D6FC-4f65-9D91-7224C49458BB}"/>
                <c:ext xmlns:c16="http://schemas.microsoft.com/office/drawing/2014/chart" uri="{C3380CC4-5D6E-409C-BE32-E72D297353CC}">
                  <c16:uniqueId val="{00000004-4C1B-421D-928D-A1AB15F6F72E}"/>
                </c:ext>
              </c:extLst>
            </c:dLbl>
            <c:dLbl>
              <c:idx val="5"/>
              <c:delete val="1"/>
              <c:extLst>
                <c:ext xmlns:c15="http://schemas.microsoft.com/office/drawing/2012/chart" uri="{CE6537A1-D6FC-4f65-9D91-7224C49458BB}"/>
                <c:ext xmlns:c16="http://schemas.microsoft.com/office/drawing/2014/chart" uri="{C3380CC4-5D6E-409C-BE32-E72D297353CC}">
                  <c16:uniqueId val="{00000005-4C1B-421D-928D-A1AB15F6F72E}"/>
                </c:ext>
              </c:extLst>
            </c:dLbl>
            <c:dLbl>
              <c:idx val="6"/>
              <c:delete val="1"/>
              <c:extLst>
                <c:ext xmlns:c15="http://schemas.microsoft.com/office/drawing/2012/chart" uri="{CE6537A1-D6FC-4f65-9D91-7224C49458BB}"/>
                <c:ext xmlns:c16="http://schemas.microsoft.com/office/drawing/2014/chart" uri="{C3380CC4-5D6E-409C-BE32-E72D297353CC}">
                  <c16:uniqueId val="{00000006-4C1B-421D-928D-A1AB15F6F72E}"/>
                </c:ext>
              </c:extLst>
            </c:dLbl>
            <c:dLbl>
              <c:idx val="7"/>
              <c:delete val="1"/>
              <c:extLst>
                <c:ext xmlns:c15="http://schemas.microsoft.com/office/drawing/2012/chart" uri="{CE6537A1-D6FC-4f65-9D91-7224C49458BB}"/>
                <c:ext xmlns:c16="http://schemas.microsoft.com/office/drawing/2014/chart" uri="{C3380CC4-5D6E-409C-BE32-E72D297353CC}">
                  <c16:uniqueId val="{00000007-4C1B-421D-928D-A1AB15F6F72E}"/>
                </c:ext>
              </c:extLst>
            </c:dLbl>
            <c:dLbl>
              <c:idx val="8"/>
              <c:delete val="1"/>
              <c:extLst>
                <c:ext xmlns:c15="http://schemas.microsoft.com/office/drawing/2012/chart" uri="{CE6537A1-D6FC-4f65-9D91-7224C49458BB}"/>
                <c:ext xmlns:c16="http://schemas.microsoft.com/office/drawing/2014/chart" uri="{C3380CC4-5D6E-409C-BE32-E72D297353CC}">
                  <c16:uniqueId val="{00000008-4C1B-421D-928D-A1AB15F6F72E}"/>
                </c:ext>
              </c:extLst>
            </c:dLbl>
            <c:dLbl>
              <c:idx val="9"/>
              <c:delete val="1"/>
              <c:extLst>
                <c:ext xmlns:c15="http://schemas.microsoft.com/office/drawing/2012/chart" uri="{CE6537A1-D6FC-4f65-9D91-7224C49458BB}"/>
                <c:ext xmlns:c16="http://schemas.microsoft.com/office/drawing/2014/chart" uri="{C3380CC4-5D6E-409C-BE32-E72D297353CC}">
                  <c16:uniqueId val="{00000009-4C1B-421D-928D-A1AB15F6F72E}"/>
                </c:ext>
              </c:extLst>
            </c:dLbl>
            <c:dLbl>
              <c:idx val="10"/>
              <c:delete val="1"/>
              <c:extLst>
                <c:ext xmlns:c15="http://schemas.microsoft.com/office/drawing/2012/chart" uri="{CE6537A1-D6FC-4f65-9D91-7224C49458BB}"/>
                <c:ext xmlns:c16="http://schemas.microsoft.com/office/drawing/2014/chart" uri="{C3380CC4-5D6E-409C-BE32-E72D297353CC}">
                  <c16:uniqueId val="{0000000A-4C1B-421D-928D-A1AB15F6F72E}"/>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Stonebridge</c:v>
                </c:pt>
                <c:pt idx="1">
                  <c:v>Harlesden</c:v>
                </c:pt>
                <c:pt idx="2">
                  <c:v>Fryent</c:v>
                </c:pt>
                <c:pt idx="3">
                  <c:v>Dollis Hill</c:v>
                </c:pt>
                <c:pt idx="4">
                  <c:v>Sudbury</c:v>
                </c:pt>
                <c:pt idx="5">
                  <c:v>Welsh Harp</c:v>
                </c:pt>
                <c:pt idx="6">
                  <c:v>Willesden Green</c:v>
                </c:pt>
                <c:pt idx="7">
                  <c:v>Dudden Hill</c:v>
                </c:pt>
                <c:pt idx="8">
                  <c:v>Kilburn</c:v>
                </c:pt>
                <c:pt idx="9">
                  <c:v>Tokyngton</c:v>
                </c:pt>
                <c:pt idx="10">
                  <c:v>Queensbury</c:v>
                </c:pt>
                <c:pt idx="11">
                  <c:v>Kensal Green</c:v>
                </c:pt>
              </c:strCache>
            </c:strRef>
          </c:cat>
          <c:val>
            <c:numRef>
              <c:f>Sheet1!$C$2:$C$13</c:f>
              <c:numCache>
                <c:formatCode>General</c:formatCode>
                <c:ptCount val="12"/>
                <c:pt idx="0">
                  <c:v>31</c:v>
                </c:pt>
                <c:pt idx="1">
                  <c:v>31</c:v>
                </c:pt>
                <c:pt idx="2">
                  <c:v>31</c:v>
                </c:pt>
                <c:pt idx="3">
                  <c:v>31</c:v>
                </c:pt>
                <c:pt idx="4">
                  <c:v>31</c:v>
                </c:pt>
                <c:pt idx="5">
                  <c:v>31</c:v>
                </c:pt>
                <c:pt idx="6">
                  <c:v>31</c:v>
                </c:pt>
                <c:pt idx="7">
                  <c:v>31</c:v>
                </c:pt>
                <c:pt idx="8">
                  <c:v>31</c:v>
                </c:pt>
                <c:pt idx="9">
                  <c:v>31</c:v>
                </c:pt>
                <c:pt idx="10">
                  <c:v>31</c:v>
                </c:pt>
                <c:pt idx="11">
                  <c:v>31</c:v>
                </c:pt>
              </c:numCache>
            </c:numRef>
          </c:val>
          <c:smooth val="0"/>
          <c:extLst>
            <c:ext xmlns:c16="http://schemas.microsoft.com/office/drawing/2014/chart" uri="{C3380CC4-5D6E-409C-BE32-E72D297353CC}">
              <c16:uniqueId val="{00000001-C42A-43EE-B8DC-47E59BEDF551}"/>
            </c:ext>
          </c:extLst>
        </c:ser>
        <c:dLbls>
          <c:showLegendKey val="0"/>
          <c:showVal val="0"/>
          <c:showCatName val="0"/>
          <c:showSerName val="0"/>
          <c:showPercent val="0"/>
          <c:showBubbleSize val="0"/>
        </c:dLbls>
        <c:marker val="1"/>
        <c:smooth val="0"/>
        <c:axId val="705715984"/>
        <c:axId val="705709752"/>
      </c:lineChart>
      <c:catAx>
        <c:axId val="705715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05709752"/>
        <c:crosses val="autoZero"/>
        <c:auto val="1"/>
        <c:lblAlgn val="ctr"/>
        <c:lblOffset val="100"/>
        <c:noMultiLvlLbl val="0"/>
      </c:catAx>
      <c:valAx>
        <c:axId val="705709752"/>
        <c:scaling>
          <c:orientation val="minMax"/>
          <c:max val="40"/>
          <c:min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smtClean="0"/>
                  <a:t>Percentage</a:t>
                </a:r>
                <a:r>
                  <a:rPr lang="en-GB" baseline="0" dirty="0" smtClean="0"/>
                  <a:t> %</a:t>
                </a:r>
                <a:endParaRPr lang="en-GB"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57159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dirty="0" smtClean="0"/>
              <a:t>%</a:t>
            </a:r>
            <a:r>
              <a:rPr lang="en-GB" sz="1400" baseline="0" dirty="0" smtClean="0"/>
              <a:t> Severely Obese By Ward</a:t>
            </a:r>
            <a:endParaRPr lang="en-GB" sz="1400"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Severely Obese % 2019/20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Tokyngton</c:v>
                </c:pt>
                <c:pt idx="1">
                  <c:v>Harlesden</c:v>
                </c:pt>
                <c:pt idx="2">
                  <c:v>Kilburn</c:v>
                </c:pt>
                <c:pt idx="3">
                  <c:v>Preston</c:v>
                </c:pt>
                <c:pt idx="4">
                  <c:v>Welsh Harp</c:v>
                </c:pt>
                <c:pt idx="5">
                  <c:v>Kenton</c:v>
                </c:pt>
                <c:pt idx="6">
                  <c:v>Fryent</c:v>
                </c:pt>
                <c:pt idx="7">
                  <c:v>Kensal Green</c:v>
                </c:pt>
                <c:pt idx="8">
                  <c:v>Dollis Hill</c:v>
                </c:pt>
                <c:pt idx="9">
                  <c:v>Willesden Green</c:v>
                </c:pt>
                <c:pt idx="10">
                  <c:v>Queensbury</c:v>
                </c:pt>
                <c:pt idx="11">
                  <c:v>Dudden Hill</c:v>
                </c:pt>
                <c:pt idx="12">
                  <c:v>Wembley Central</c:v>
                </c:pt>
                <c:pt idx="13">
                  <c:v>Stonebridge</c:v>
                </c:pt>
                <c:pt idx="14">
                  <c:v>Barnhill</c:v>
                </c:pt>
                <c:pt idx="15">
                  <c:v>Queens Park</c:v>
                </c:pt>
                <c:pt idx="16">
                  <c:v>Sudbury</c:v>
                </c:pt>
                <c:pt idx="17">
                  <c:v>Alperton</c:v>
                </c:pt>
                <c:pt idx="18">
                  <c:v>Mapesbury</c:v>
                </c:pt>
                <c:pt idx="19">
                  <c:v>Northwick Park</c:v>
                </c:pt>
                <c:pt idx="20">
                  <c:v>Brondesbury Park</c:v>
                </c:pt>
                <c:pt idx="21">
                  <c:v>Total</c:v>
                </c:pt>
              </c:strCache>
            </c:strRef>
          </c:cat>
          <c:val>
            <c:numRef>
              <c:f>Sheet1!$B$2:$B$23</c:f>
              <c:numCache>
                <c:formatCode>General</c:formatCode>
                <c:ptCount val="22"/>
                <c:pt idx="0">
                  <c:v>7.1</c:v>
                </c:pt>
                <c:pt idx="1">
                  <c:v>6.5</c:v>
                </c:pt>
                <c:pt idx="2">
                  <c:v>5.7</c:v>
                </c:pt>
                <c:pt idx="3">
                  <c:v>5.7</c:v>
                </c:pt>
                <c:pt idx="4">
                  <c:v>5.6000000000000005</c:v>
                </c:pt>
                <c:pt idx="5">
                  <c:v>5.5</c:v>
                </c:pt>
                <c:pt idx="6">
                  <c:v>5.3</c:v>
                </c:pt>
                <c:pt idx="7">
                  <c:v>5.2</c:v>
                </c:pt>
                <c:pt idx="8">
                  <c:v>5.2</c:v>
                </c:pt>
                <c:pt idx="9">
                  <c:v>5.0999999999999996</c:v>
                </c:pt>
                <c:pt idx="10">
                  <c:v>5.0999999999999996</c:v>
                </c:pt>
                <c:pt idx="11">
                  <c:v>4.8</c:v>
                </c:pt>
                <c:pt idx="12">
                  <c:v>4.7</c:v>
                </c:pt>
                <c:pt idx="13">
                  <c:v>4.5999999999999996</c:v>
                </c:pt>
                <c:pt idx="14">
                  <c:v>3.4000000000000004</c:v>
                </c:pt>
                <c:pt idx="15">
                  <c:v>3.1</c:v>
                </c:pt>
                <c:pt idx="16">
                  <c:v>2.6</c:v>
                </c:pt>
                <c:pt idx="17">
                  <c:v>2.1</c:v>
                </c:pt>
                <c:pt idx="18">
                  <c:v>1.9</c:v>
                </c:pt>
                <c:pt idx="19">
                  <c:v>1.5</c:v>
                </c:pt>
                <c:pt idx="20">
                  <c:v>1.2</c:v>
                </c:pt>
                <c:pt idx="21">
                  <c:v>4.5</c:v>
                </c:pt>
              </c:numCache>
            </c:numRef>
          </c:val>
          <c:extLst>
            <c:ext xmlns:c16="http://schemas.microsoft.com/office/drawing/2014/chart" uri="{C3380CC4-5D6E-409C-BE32-E72D297353CC}">
              <c16:uniqueId val="{00000000-94AC-4885-A4F6-737C46E24A7A}"/>
            </c:ext>
          </c:extLst>
        </c:ser>
        <c:dLbls>
          <c:showLegendKey val="0"/>
          <c:showVal val="0"/>
          <c:showCatName val="0"/>
          <c:showSerName val="0"/>
          <c:showPercent val="0"/>
          <c:showBubbleSize val="0"/>
        </c:dLbls>
        <c:gapWidth val="75"/>
        <c:overlap val="-25"/>
        <c:axId val="528196896"/>
        <c:axId val="528189024"/>
      </c:barChart>
      <c:catAx>
        <c:axId val="528196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28189024"/>
        <c:crosses val="autoZero"/>
        <c:auto val="1"/>
        <c:lblAlgn val="ctr"/>
        <c:lblOffset val="100"/>
        <c:noMultiLvlLbl val="0"/>
      </c:catAx>
      <c:valAx>
        <c:axId val="528189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smtClean="0"/>
                  <a:t>%</a:t>
                </a:r>
                <a:r>
                  <a:rPr lang="en-GB" baseline="0" dirty="0" smtClean="0"/>
                  <a:t> Percentage</a:t>
                </a:r>
                <a:endParaRPr lang="en-GB"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81968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GB" sz="1600" dirty="0" smtClean="0"/>
              <a:t>Reception</a:t>
            </a:r>
            <a:endParaRPr lang="en-GB"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Brent</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Reception Overweight %</c:v>
                </c:pt>
                <c:pt idx="1">
                  <c:v>Reception Obese %</c:v>
                </c:pt>
                <c:pt idx="2">
                  <c:v>Reception Severely Obese %</c:v>
                </c:pt>
                <c:pt idx="3">
                  <c:v>Reception Overweight &amp; Obese Combined %</c:v>
                </c:pt>
              </c:strCache>
            </c:strRef>
          </c:cat>
          <c:val>
            <c:numRef>
              <c:f>Sheet1!$B$2:$E$2</c:f>
              <c:numCache>
                <c:formatCode>General</c:formatCode>
                <c:ptCount val="4"/>
                <c:pt idx="0">
                  <c:v>10.380116959064299</c:v>
                </c:pt>
                <c:pt idx="1">
                  <c:v>11.2573099415205</c:v>
                </c:pt>
                <c:pt idx="2">
                  <c:v>3.2163742690058501</c:v>
                </c:pt>
                <c:pt idx="3">
                  <c:v>21.637426900584799</c:v>
                </c:pt>
              </c:numCache>
            </c:numRef>
          </c:val>
          <c:extLst>
            <c:ext xmlns:c16="http://schemas.microsoft.com/office/drawing/2014/chart" uri="{C3380CC4-5D6E-409C-BE32-E72D297353CC}">
              <c16:uniqueId val="{00000000-FD71-476B-831D-14CE473346C5}"/>
            </c:ext>
          </c:extLst>
        </c:ser>
        <c:ser>
          <c:idx val="1"/>
          <c:order val="1"/>
          <c:tx>
            <c:strRef>
              <c:f>Sheet1!$A$3</c:f>
              <c:strCache>
                <c:ptCount val="1"/>
                <c:pt idx="0">
                  <c:v>England</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Reception Overweight %</c:v>
                </c:pt>
                <c:pt idx="1">
                  <c:v>Reception Obese %</c:v>
                </c:pt>
                <c:pt idx="2">
                  <c:v>Reception Severely Obese %</c:v>
                </c:pt>
                <c:pt idx="3">
                  <c:v>Reception Overweight &amp; Obese Combined %</c:v>
                </c:pt>
              </c:strCache>
            </c:strRef>
          </c:cat>
          <c:val>
            <c:numRef>
              <c:f>Sheet1!$B$3:$E$3</c:f>
              <c:numCache>
                <c:formatCode>General</c:formatCode>
                <c:ptCount val="4"/>
                <c:pt idx="0">
                  <c:v>13.0971036623526</c:v>
                </c:pt>
                <c:pt idx="1">
                  <c:v>9.8640698926077004</c:v>
                </c:pt>
                <c:pt idx="2">
                  <c:v>2.5243447568027602</c:v>
                </c:pt>
                <c:pt idx="3">
                  <c:v>22.9611735549603</c:v>
                </c:pt>
              </c:numCache>
            </c:numRef>
          </c:val>
          <c:extLst>
            <c:ext xmlns:c16="http://schemas.microsoft.com/office/drawing/2014/chart" uri="{C3380CC4-5D6E-409C-BE32-E72D297353CC}">
              <c16:uniqueId val="{00000001-FD71-476B-831D-14CE473346C5}"/>
            </c:ext>
          </c:extLst>
        </c:ser>
        <c:dLbls>
          <c:showLegendKey val="0"/>
          <c:showVal val="0"/>
          <c:showCatName val="0"/>
          <c:showSerName val="0"/>
          <c:showPercent val="0"/>
          <c:showBubbleSize val="0"/>
        </c:dLbls>
        <c:gapWidth val="219"/>
        <c:overlap val="-27"/>
        <c:axId val="370094384"/>
        <c:axId val="370086840"/>
      </c:barChart>
      <c:catAx>
        <c:axId val="37009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0086840"/>
        <c:crosses val="autoZero"/>
        <c:auto val="1"/>
        <c:lblAlgn val="ctr"/>
        <c:lblOffset val="100"/>
        <c:noMultiLvlLbl val="0"/>
      </c:catAx>
      <c:valAx>
        <c:axId val="370086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smtClean="0"/>
                  <a:t>Percentage</a:t>
                </a:r>
                <a:r>
                  <a:rPr lang="en-GB" baseline="0" dirty="0" smtClean="0"/>
                  <a:t> %</a:t>
                </a:r>
                <a:endParaRPr lang="en-GB"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0094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GB" sz="1600" dirty="0" smtClean="0"/>
              <a:t>Year</a:t>
            </a:r>
            <a:r>
              <a:rPr lang="en-GB" sz="1600" baseline="0" dirty="0" smtClean="0"/>
              <a:t> 6</a:t>
            </a:r>
            <a:endParaRPr lang="en-GB"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Brent</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Year 6 Overweight %</c:v>
                </c:pt>
                <c:pt idx="1">
                  <c:v>Year 6 Obese %</c:v>
                </c:pt>
                <c:pt idx="2">
                  <c:v>Year 6 Severely Obese %</c:v>
                </c:pt>
                <c:pt idx="3">
                  <c:v>Year 6 Overweight &amp; Obese Combined %</c:v>
                </c:pt>
              </c:strCache>
            </c:strRef>
          </c:cat>
          <c:val>
            <c:numRef>
              <c:f>Sheet1!$B$2:$E$2</c:f>
              <c:numCache>
                <c:formatCode>General</c:formatCode>
                <c:ptCount val="4"/>
                <c:pt idx="0">
                  <c:v>14.923291492329099</c:v>
                </c:pt>
                <c:pt idx="1">
                  <c:v>25.1046025104603</c:v>
                </c:pt>
                <c:pt idx="2">
                  <c:v>5.8577405857740601</c:v>
                </c:pt>
                <c:pt idx="3">
                  <c:v>40.027894002789402</c:v>
                </c:pt>
              </c:numCache>
            </c:numRef>
          </c:val>
          <c:extLst>
            <c:ext xmlns:c16="http://schemas.microsoft.com/office/drawing/2014/chart" uri="{C3380CC4-5D6E-409C-BE32-E72D297353CC}">
              <c16:uniqueId val="{00000000-33C2-4BB4-B4A3-AB8F74E8A5A7}"/>
            </c:ext>
          </c:extLst>
        </c:ser>
        <c:ser>
          <c:idx val="1"/>
          <c:order val="1"/>
          <c:tx>
            <c:strRef>
              <c:f>Sheet1!$A$3</c:f>
              <c:strCache>
                <c:ptCount val="1"/>
                <c:pt idx="0">
                  <c:v>England</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Year 6 Overweight %</c:v>
                </c:pt>
                <c:pt idx="1">
                  <c:v>Year 6 Obese %</c:v>
                </c:pt>
                <c:pt idx="2">
                  <c:v>Year 6 Severely Obese %</c:v>
                </c:pt>
                <c:pt idx="3">
                  <c:v>Year 6 Overweight &amp; Obese Combined %</c:v>
                </c:pt>
              </c:strCache>
            </c:strRef>
          </c:cat>
          <c:val>
            <c:numRef>
              <c:f>Sheet1!$B$3:$E$3</c:f>
              <c:numCache>
                <c:formatCode>General</c:formatCode>
                <c:ptCount val="4"/>
                <c:pt idx="0">
                  <c:v>14.144497065997699</c:v>
                </c:pt>
                <c:pt idx="1">
                  <c:v>21.045408826032599</c:v>
                </c:pt>
                <c:pt idx="2">
                  <c:v>4.6595865113267596</c:v>
                </c:pt>
                <c:pt idx="3">
                  <c:v>35.189905892030303</c:v>
                </c:pt>
              </c:numCache>
            </c:numRef>
          </c:val>
          <c:extLst>
            <c:ext xmlns:c16="http://schemas.microsoft.com/office/drawing/2014/chart" uri="{C3380CC4-5D6E-409C-BE32-E72D297353CC}">
              <c16:uniqueId val="{00000001-33C2-4BB4-B4A3-AB8F74E8A5A7}"/>
            </c:ext>
          </c:extLst>
        </c:ser>
        <c:dLbls>
          <c:showLegendKey val="0"/>
          <c:showVal val="0"/>
          <c:showCatName val="0"/>
          <c:showSerName val="0"/>
          <c:showPercent val="0"/>
          <c:showBubbleSize val="0"/>
        </c:dLbls>
        <c:gapWidth val="219"/>
        <c:overlap val="-27"/>
        <c:axId val="367600632"/>
        <c:axId val="367601288"/>
      </c:barChart>
      <c:catAx>
        <c:axId val="367600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7601288"/>
        <c:crosses val="autoZero"/>
        <c:auto val="1"/>
        <c:lblAlgn val="ctr"/>
        <c:lblOffset val="100"/>
        <c:noMultiLvlLbl val="0"/>
      </c:catAx>
      <c:valAx>
        <c:axId val="367601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smtClean="0"/>
                  <a:t>Percentage</a:t>
                </a:r>
                <a:r>
                  <a:rPr lang="en-GB" baseline="0" dirty="0" smtClean="0"/>
                  <a:t> %</a:t>
                </a:r>
                <a:endParaRPr lang="en-GB"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7600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Prevalence Overwt &amp; Obese % Year 6</c:v>
                </c:pt>
              </c:strCache>
            </c:strRef>
          </c:tx>
          <c:spPr>
            <a:solidFill>
              <a:schemeClr val="accent1"/>
            </a:solidFill>
            <a:ln>
              <a:noFill/>
            </a:ln>
            <a:effectLst/>
          </c:spPr>
          <c:invertIfNegative val="0"/>
          <c:dPt>
            <c:idx val="28"/>
            <c:invertIfNegative val="0"/>
            <c:bubble3D val="0"/>
            <c:spPr>
              <a:solidFill>
                <a:srgbClr val="FF0000"/>
              </a:solidFill>
              <a:ln>
                <a:solidFill>
                  <a:srgbClr val="FF0000"/>
                </a:solidFill>
              </a:ln>
              <a:effectLst/>
            </c:spPr>
            <c:extLst>
              <c:ext xmlns:c16="http://schemas.microsoft.com/office/drawing/2014/chart" uri="{C3380CC4-5D6E-409C-BE32-E72D297353CC}">
                <c16:uniqueId val="{00000003-B592-40AC-A123-41C3576BD83F}"/>
              </c:ext>
            </c:extLst>
          </c:dPt>
          <c:dPt>
            <c:idx val="77"/>
            <c:invertIfNegative val="0"/>
            <c:bubble3D val="0"/>
            <c:spPr>
              <a:solidFill>
                <a:schemeClr val="accent1"/>
              </a:solidFill>
              <a:ln>
                <a:noFill/>
              </a:ln>
              <a:effectLst/>
            </c:spPr>
            <c:extLst>
              <c:ext xmlns:c16="http://schemas.microsoft.com/office/drawing/2014/chart" uri="{C3380CC4-5D6E-409C-BE32-E72D297353CC}">
                <c16:uniqueId val="{00000004-B592-40AC-A123-41C3576BD83F}"/>
              </c:ext>
            </c:extLst>
          </c:dPt>
          <c:dPt>
            <c:idx val="80"/>
            <c:invertIfNegative val="0"/>
            <c:bubble3D val="0"/>
            <c:spPr>
              <a:solidFill>
                <a:srgbClr val="00B050"/>
              </a:solidFill>
              <a:ln>
                <a:solidFill>
                  <a:srgbClr val="00B050"/>
                </a:solidFill>
              </a:ln>
              <a:effectLst/>
            </c:spPr>
            <c:extLst>
              <c:ext xmlns:c16="http://schemas.microsoft.com/office/drawing/2014/chart" uri="{C3380CC4-5D6E-409C-BE32-E72D297353CC}">
                <c16:uniqueId val="{00000000-AB1C-404A-BF32-33AC96D6432B}"/>
              </c:ext>
            </c:extLst>
          </c:dPt>
          <c:dLbls>
            <c:dLbl>
              <c:idx val="28"/>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592-40AC-A123-41C3576BD83F}"/>
                </c:ext>
              </c:extLst>
            </c:dLbl>
            <c:dLbl>
              <c:idx val="8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B1C-404A-BF32-33AC96D6432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Sheet1!$A$2:$A$82</c:f>
              <c:strCache>
                <c:ptCount val="81"/>
                <c:pt idx="0">
                  <c:v>WM Walsall</c:v>
                </c:pt>
                <c:pt idx="1">
                  <c:v>L Barking and Dagenham</c:v>
                </c:pt>
                <c:pt idx="2">
                  <c:v>L Greenwich</c:v>
                </c:pt>
                <c:pt idx="3">
                  <c:v>WM Sandwell</c:v>
                </c:pt>
                <c:pt idx="4">
                  <c:v>NW Knowsley</c:v>
                </c:pt>
                <c:pt idx="5">
                  <c:v>L Newham</c:v>
                </c:pt>
                <c:pt idx="6">
                  <c:v>EE Luton</c:v>
                </c:pt>
                <c:pt idx="7">
                  <c:v>WM Wolverhampton</c:v>
                </c:pt>
                <c:pt idx="8">
                  <c:v>NW Manchester</c:v>
                </c:pt>
                <c:pt idx="9">
                  <c:v>WM Dudley</c:v>
                </c:pt>
                <c:pt idx="10">
                  <c:v>L Hackney4</c:v>
                </c:pt>
                <c:pt idx="11">
                  <c:v>L Southwark</c:v>
                </c:pt>
                <c:pt idx="12">
                  <c:v>L Tower Hamlets</c:v>
                </c:pt>
                <c:pt idx="13">
                  <c:v>NW Liverpool</c:v>
                </c:pt>
                <c:pt idx="14">
                  <c:v>Y Bradford</c:v>
                </c:pt>
                <c:pt idx="15">
                  <c:v>EM Nottingham</c:v>
                </c:pt>
                <c:pt idx="16">
                  <c:v>NW St. Helens</c:v>
                </c:pt>
                <c:pt idx="17">
                  <c:v>SE Slough</c:v>
                </c:pt>
                <c:pt idx="18">
                  <c:v>NW Blackpool</c:v>
                </c:pt>
                <c:pt idx="19">
                  <c:v>L Westminster</c:v>
                </c:pt>
                <c:pt idx="20">
                  <c:v>NW Oldham</c:v>
                </c:pt>
                <c:pt idx="21">
                  <c:v>WM Coventry</c:v>
                </c:pt>
                <c:pt idx="22">
                  <c:v>NW Halton</c:v>
                </c:pt>
                <c:pt idx="23">
                  <c:v>WM Stoke-on-Trent</c:v>
                </c:pt>
                <c:pt idx="24">
                  <c:v>NE Hartlepool</c:v>
                </c:pt>
                <c:pt idx="25">
                  <c:v>NE Newcastle upon Tyne</c:v>
                </c:pt>
                <c:pt idx="26">
                  <c:v>NE Middlesbrough</c:v>
                </c:pt>
                <c:pt idx="27">
                  <c:v>WM Telford and Wrekin</c:v>
                </c:pt>
                <c:pt idx="28">
                  <c:v>L Brent</c:v>
                </c:pt>
                <c:pt idx="29">
                  <c:v>NE South Tyneside</c:v>
                </c:pt>
                <c:pt idx="30">
                  <c:v>L Redbridge</c:v>
                </c:pt>
                <c:pt idx="31">
                  <c:v>WM Birmingham</c:v>
                </c:pt>
                <c:pt idx="32">
                  <c:v>NE Redcar and Cleveland</c:v>
                </c:pt>
                <c:pt idx="33">
                  <c:v>NW Rochdale</c:v>
                </c:pt>
                <c:pt idx="34">
                  <c:v>L Hounslow</c:v>
                </c:pt>
                <c:pt idx="35">
                  <c:v>EE Thurrock</c:v>
                </c:pt>
                <c:pt idx="36">
                  <c:v>NE Gateshead</c:v>
                </c:pt>
                <c:pt idx="37">
                  <c:v>NW Salford</c:v>
                </c:pt>
                <c:pt idx="38">
                  <c:v>NW Wigan</c:v>
                </c:pt>
                <c:pt idx="39">
                  <c:v>EM Derby</c:v>
                </c:pt>
                <c:pt idx="40">
                  <c:v>L Croydon</c:v>
                </c:pt>
                <c:pt idx="41">
                  <c:v>EM Leicester</c:v>
                </c:pt>
                <c:pt idx="42">
                  <c:v>EE Peterborough</c:v>
                </c:pt>
                <c:pt idx="43">
                  <c:v>L Havering</c:v>
                </c:pt>
                <c:pt idx="44">
                  <c:v>NW Sefton</c:v>
                </c:pt>
                <c:pt idx="45">
                  <c:v>SE Portsmouth</c:v>
                </c:pt>
                <c:pt idx="46">
                  <c:v>L Waltham Forest</c:v>
                </c:pt>
                <c:pt idx="47">
                  <c:v>Y Doncaster</c:v>
                </c:pt>
                <c:pt idx="48">
                  <c:v>SE Southampton</c:v>
                </c:pt>
                <c:pt idx="49">
                  <c:v>Y Rotherham</c:v>
                </c:pt>
                <c:pt idx="50">
                  <c:v>L Ealing</c:v>
                </c:pt>
                <c:pt idx="51">
                  <c:v>L Lambeth</c:v>
                </c:pt>
                <c:pt idx="52">
                  <c:v>NE Darlington</c:v>
                </c:pt>
                <c:pt idx="53">
                  <c:v>NE County Durham</c:v>
                </c:pt>
                <c:pt idx="54">
                  <c:v>L Lewisham</c:v>
                </c:pt>
                <c:pt idx="55">
                  <c:v>Y Kingston upon Hull, City of</c:v>
                </c:pt>
                <c:pt idx="56">
                  <c:v>L Kensington and Chelsea</c:v>
                </c:pt>
                <c:pt idx="57">
                  <c:v>SE Medway</c:v>
                </c:pt>
                <c:pt idx="58">
                  <c:v>Y North East Lincolnshire</c:v>
                </c:pt>
                <c:pt idx="59">
                  <c:v>Y Kirklees</c:v>
                </c:pt>
                <c:pt idx="60">
                  <c:v>NE Sunderland</c:v>
                </c:pt>
                <c:pt idx="61">
                  <c:v>NW Blackburn with Darwen</c:v>
                </c:pt>
                <c:pt idx="62">
                  <c:v>L Islington</c:v>
                </c:pt>
                <c:pt idx="63">
                  <c:v>L Harrow</c:v>
                </c:pt>
                <c:pt idx="64">
                  <c:v>Y Wakefield</c:v>
                </c:pt>
                <c:pt idx="65">
                  <c:v>SE Reading</c:v>
                </c:pt>
                <c:pt idx="66">
                  <c:v>EM Lincolnshire</c:v>
                </c:pt>
                <c:pt idx="67">
                  <c:v>L Hillingdon</c:v>
                </c:pt>
                <c:pt idx="68">
                  <c:v>NW Bolton</c:v>
                </c:pt>
                <c:pt idx="69">
                  <c:v>SW Swindon</c:v>
                </c:pt>
                <c:pt idx="70">
                  <c:v>NW Tameside</c:v>
                </c:pt>
                <c:pt idx="71">
                  <c:v>L Bexley</c:v>
                </c:pt>
                <c:pt idx="72">
                  <c:v>Y North Lincolnshire</c:v>
                </c:pt>
                <c:pt idx="73">
                  <c:v>NE North Tyneside</c:v>
                </c:pt>
                <c:pt idx="74">
                  <c:v>L Hammersmith and Fulham</c:v>
                </c:pt>
                <c:pt idx="75">
                  <c:v>L Merton</c:v>
                </c:pt>
                <c:pt idx="76">
                  <c:v>Y Sheffield</c:v>
                </c:pt>
                <c:pt idx="77">
                  <c:v>NW Lancashire</c:v>
                </c:pt>
                <c:pt idx="78">
                  <c:v>EE Bedford</c:v>
                </c:pt>
                <c:pt idx="79">
                  <c:v>L Camden</c:v>
                </c:pt>
                <c:pt idx="80">
                  <c:v>ENGLAND</c:v>
                </c:pt>
              </c:strCache>
            </c:strRef>
          </c:cat>
          <c:val>
            <c:numRef>
              <c:f>Sheet1!$B$2:$B$82</c:f>
              <c:numCache>
                <c:formatCode>0.0</c:formatCode>
                <c:ptCount val="81"/>
                <c:pt idx="0">
                  <c:v>44.475138121546998</c:v>
                </c:pt>
                <c:pt idx="1">
                  <c:v>44.259818731117797</c:v>
                </c:pt>
                <c:pt idx="2">
                  <c:v>43.343653250773997</c:v>
                </c:pt>
                <c:pt idx="3">
                  <c:v>43.329253365973102</c:v>
                </c:pt>
                <c:pt idx="4">
                  <c:v>43.0493273542601</c:v>
                </c:pt>
                <c:pt idx="5">
                  <c:v>42.840375586854499</c:v>
                </c:pt>
                <c:pt idx="6">
                  <c:v>42.244897959183703</c:v>
                </c:pt>
                <c:pt idx="7">
                  <c:v>42.198581560283699</c:v>
                </c:pt>
                <c:pt idx="8">
                  <c:v>42.030075187969899</c:v>
                </c:pt>
                <c:pt idx="9">
                  <c:v>41.860465116279101</c:v>
                </c:pt>
                <c:pt idx="10">
                  <c:v>41.772151898734201</c:v>
                </c:pt>
                <c:pt idx="11">
                  <c:v>41.751527494908402</c:v>
                </c:pt>
                <c:pt idx="12">
                  <c:v>41.747572815533999</c:v>
                </c:pt>
                <c:pt idx="13">
                  <c:v>41.347150259067398</c:v>
                </c:pt>
                <c:pt idx="14">
                  <c:v>41.1985018726592</c:v>
                </c:pt>
                <c:pt idx="15">
                  <c:v>41.151079136690598</c:v>
                </c:pt>
                <c:pt idx="16">
                  <c:v>40.993788819875803</c:v>
                </c:pt>
                <c:pt idx="17">
                  <c:v>40.976645435244201</c:v>
                </c:pt>
                <c:pt idx="18">
                  <c:v>40.9375</c:v>
                </c:pt>
                <c:pt idx="19">
                  <c:v>40.909090909090899</c:v>
                </c:pt>
                <c:pt idx="20">
                  <c:v>40.851063829787201</c:v>
                </c:pt>
                <c:pt idx="21">
                  <c:v>40.791100123609397</c:v>
                </c:pt>
                <c:pt idx="22">
                  <c:v>40.669856459330099</c:v>
                </c:pt>
                <c:pt idx="23">
                  <c:v>40.456769983686797</c:v>
                </c:pt>
                <c:pt idx="24">
                  <c:v>40.287769784172703</c:v>
                </c:pt>
                <c:pt idx="25">
                  <c:v>40.215439856373401</c:v>
                </c:pt>
                <c:pt idx="26">
                  <c:v>40.1898734177215</c:v>
                </c:pt>
                <c:pt idx="27">
                  <c:v>40.1041666666667</c:v>
                </c:pt>
                <c:pt idx="28">
                  <c:v>40.027894002789402</c:v>
                </c:pt>
                <c:pt idx="29">
                  <c:v>40</c:v>
                </c:pt>
                <c:pt idx="30">
                  <c:v>39.873417721518997</c:v>
                </c:pt>
                <c:pt idx="31">
                  <c:v>39.7223466188983</c:v>
                </c:pt>
                <c:pt idx="32">
                  <c:v>39.322033898305101</c:v>
                </c:pt>
                <c:pt idx="33">
                  <c:v>39.0041493775934</c:v>
                </c:pt>
                <c:pt idx="34">
                  <c:v>38.817891373801899</c:v>
                </c:pt>
                <c:pt idx="35">
                  <c:v>38.815789473684198</c:v>
                </c:pt>
                <c:pt idx="36">
                  <c:v>38.701923076923102</c:v>
                </c:pt>
                <c:pt idx="37">
                  <c:v>38.698630136986303</c:v>
                </c:pt>
                <c:pt idx="38">
                  <c:v>38.608458390177397</c:v>
                </c:pt>
                <c:pt idx="39">
                  <c:v>38.554216867469897</c:v>
                </c:pt>
                <c:pt idx="40">
                  <c:v>38.554216867469897</c:v>
                </c:pt>
                <c:pt idx="41">
                  <c:v>38.5382059800665</c:v>
                </c:pt>
                <c:pt idx="42">
                  <c:v>38.395415472779398</c:v>
                </c:pt>
                <c:pt idx="43">
                  <c:v>38.3333333333333</c:v>
                </c:pt>
                <c:pt idx="44">
                  <c:v>38.271604938271601</c:v>
                </c:pt>
                <c:pt idx="45">
                  <c:v>38.242280285035598</c:v>
                </c:pt>
                <c:pt idx="46">
                  <c:v>38.225806451612897</c:v>
                </c:pt>
                <c:pt idx="47">
                  <c:v>38.101788170563999</c:v>
                </c:pt>
                <c:pt idx="48">
                  <c:v>37.979094076655102</c:v>
                </c:pt>
                <c:pt idx="49">
                  <c:v>37.868480725623598</c:v>
                </c:pt>
                <c:pt idx="50">
                  <c:v>37.8663540445487</c:v>
                </c:pt>
                <c:pt idx="51">
                  <c:v>37.605042016806699</c:v>
                </c:pt>
                <c:pt idx="52">
                  <c:v>37.6</c:v>
                </c:pt>
                <c:pt idx="53">
                  <c:v>37.582417582417598</c:v>
                </c:pt>
                <c:pt idx="54">
                  <c:v>37.377049180327901</c:v>
                </c:pt>
                <c:pt idx="55">
                  <c:v>37.274220032840702</c:v>
                </c:pt>
                <c:pt idx="56">
                  <c:v>37.016574585635396</c:v>
                </c:pt>
                <c:pt idx="57">
                  <c:v>36.802413273001498</c:v>
                </c:pt>
                <c:pt idx="58">
                  <c:v>36.784741144414198</c:v>
                </c:pt>
                <c:pt idx="59">
                  <c:v>36.6800535475234</c:v>
                </c:pt>
                <c:pt idx="60">
                  <c:v>36.655405405405403</c:v>
                </c:pt>
                <c:pt idx="61">
                  <c:v>36.547085201793699</c:v>
                </c:pt>
                <c:pt idx="62">
                  <c:v>36.521739130434803</c:v>
                </c:pt>
                <c:pt idx="63">
                  <c:v>36.5180467091295</c:v>
                </c:pt>
                <c:pt idx="64">
                  <c:v>36.453900709219901</c:v>
                </c:pt>
                <c:pt idx="65">
                  <c:v>36.443148688046598</c:v>
                </c:pt>
                <c:pt idx="66">
                  <c:v>36.377245508982</c:v>
                </c:pt>
                <c:pt idx="67">
                  <c:v>36.138613861386098</c:v>
                </c:pt>
                <c:pt idx="68">
                  <c:v>36.082474226804102</c:v>
                </c:pt>
                <c:pt idx="69">
                  <c:v>36.039603960396001</c:v>
                </c:pt>
                <c:pt idx="70">
                  <c:v>35.940409683426402</c:v>
                </c:pt>
                <c:pt idx="71">
                  <c:v>35.9375</c:v>
                </c:pt>
                <c:pt idx="72">
                  <c:v>35.824742268041199</c:v>
                </c:pt>
                <c:pt idx="73">
                  <c:v>35.730337078651701</c:v>
                </c:pt>
                <c:pt idx="74">
                  <c:v>35.714285714285701</c:v>
                </c:pt>
                <c:pt idx="75">
                  <c:v>35.696821515892402</c:v>
                </c:pt>
                <c:pt idx="76">
                  <c:v>35.645677694770498</c:v>
                </c:pt>
                <c:pt idx="77">
                  <c:v>35.321336760925398</c:v>
                </c:pt>
                <c:pt idx="78">
                  <c:v>35.308056872037902</c:v>
                </c:pt>
                <c:pt idx="79">
                  <c:v>35.227272727272698</c:v>
                </c:pt>
                <c:pt idx="80">
                  <c:v>35.189905892030303</c:v>
                </c:pt>
              </c:numCache>
            </c:numRef>
          </c:val>
          <c:extLst>
            <c:ext xmlns:c16="http://schemas.microsoft.com/office/drawing/2014/chart" uri="{C3380CC4-5D6E-409C-BE32-E72D297353CC}">
              <c16:uniqueId val="{00000000-B592-40AC-A123-41C3576BD83F}"/>
            </c:ext>
          </c:extLst>
        </c:ser>
        <c:dLbls>
          <c:showLegendKey val="0"/>
          <c:showVal val="0"/>
          <c:showCatName val="0"/>
          <c:showSerName val="0"/>
          <c:showPercent val="0"/>
          <c:showBubbleSize val="0"/>
        </c:dLbls>
        <c:gapWidth val="219"/>
        <c:overlap val="-27"/>
        <c:axId val="384753576"/>
        <c:axId val="384749640"/>
      </c:barChart>
      <c:catAx>
        <c:axId val="384753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84749640"/>
        <c:crosses val="autoZero"/>
        <c:auto val="1"/>
        <c:lblAlgn val="ctr"/>
        <c:lblOffset val="100"/>
        <c:noMultiLvlLbl val="0"/>
      </c:catAx>
      <c:valAx>
        <c:axId val="384749640"/>
        <c:scaling>
          <c:orientation val="minMax"/>
          <c:min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dirty="0" smtClean="0"/>
                  <a:t>Obesity</a:t>
                </a:r>
                <a:r>
                  <a:rPr lang="en-GB" sz="1200" baseline="0" dirty="0" smtClean="0"/>
                  <a:t> Prevalence %</a:t>
                </a:r>
                <a:endParaRPr lang="en-GB" sz="1200" dirty="0"/>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4753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Obesity Prevalence % Yr6</c:v>
                </c:pt>
              </c:strCache>
            </c:strRef>
          </c:tx>
          <c:spPr>
            <a:solidFill>
              <a:schemeClr val="accent6"/>
            </a:solidFill>
            <a:ln>
              <a:noFill/>
            </a:ln>
            <a:effectLst/>
          </c:spPr>
          <c:invertIfNegative val="0"/>
          <c:dPt>
            <c:idx val="0"/>
            <c:invertIfNegative val="0"/>
            <c:bubble3D val="0"/>
            <c:spPr>
              <a:solidFill>
                <a:srgbClr val="FF0000"/>
              </a:solidFill>
              <a:ln>
                <a:solidFill>
                  <a:srgbClr val="FF0000"/>
                </a:solidFill>
              </a:ln>
              <a:effectLst/>
            </c:spPr>
            <c:extLst>
              <c:ext xmlns:c16="http://schemas.microsoft.com/office/drawing/2014/chart" uri="{C3380CC4-5D6E-409C-BE32-E72D297353CC}">
                <c16:uniqueId val="{00000005-87B8-45A8-AC29-7C273516AD0B}"/>
              </c:ext>
            </c:extLst>
          </c:dPt>
          <c:dPt>
            <c:idx val="10"/>
            <c:invertIfNegative val="0"/>
            <c:bubble3D val="0"/>
            <c:spPr>
              <a:solidFill>
                <a:srgbClr val="00B050"/>
              </a:solidFill>
              <a:ln>
                <a:solidFill>
                  <a:srgbClr val="00B050"/>
                </a:solidFill>
              </a:ln>
              <a:effectLst/>
            </c:spPr>
            <c:extLst>
              <c:ext xmlns:c16="http://schemas.microsoft.com/office/drawing/2014/chart" uri="{C3380CC4-5D6E-409C-BE32-E72D297353CC}">
                <c16:uniqueId val="{00000004-87B8-45A8-AC29-7C273516AD0B}"/>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Brent</c:v>
                </c:pt>
                <c:pt idx="1">
                  <c:v>West Midlands</c:v>
                </c:pt>
                <c:pt idx="2">
                  <c:v>London</c:v>
                </c:pt>
                <c:pt idx="3">
                  <c:v>North East</c:v>
                </c:pt>
                <c:pt idx="4">
                  <c:v>North West</c:v>
                </c:pt>
                <c:pt idx="5">
                  <c:v>Yorkshire and the Humber</c:v>
                </c:pt>
                <c:pt idx="6">
                  <c:v>East Midlands</c:v>
                </c:pt>
                <c:pt idx="7">
                  <c:v>East of England</c:v>
                </c:pt>
                <c:pt idx="8">
                  <c:v>South West</c:v>
                </c:pt>
                <c:pt idx="9">
                  <c:v>South East</c:v>
                </c:pt>
                <c:pt idx="10">
                  <c:v>England</c:v>
                </c:pt>
              </c:strCache>
            </c:strRef>
          </c:cat>
          <c:val>
            <c:numRef>
              <c:f>Sheet1!$B$2:$B$12</c:f>
              <c:numCache>
                <c:formatCode>General</c:formatCode>
                <c:ptCount val="11"/>
                <c:pt idx="0">
                  <c:v>25.1046025104603</c:v>
                </c:pt>
                <c:pt idx="1">
                  <c:v>23.888157228244399</c:v>
                </c:pt>
                <c:pt idx="2">
                  <c:v>23.660627941460898</c:v>
                </c:pt>
                <c:pt idx="3">
                  <c:v>23.203652242953599</c:v>
                </c:pt>
                <c:pt idx="4">
                  <c:v>22.794350999682599</c:v>
                </c:pt>
                <c:pt idx="5">
                  <c:v>21.913647211976599</c:v>
                </c:pt>
                <c:pt idx="6">
                  <c:v>20.844619551834501</c:v>
                </c:pt>
                <c:pt idx="7">
                  <c:v>19.0177638453501</c:v>
                </c:pt>
                <c:pt idx="8">
                  <c:v>17.966360856269102</c:v>
                </c:pt>
                <c:pt idx="9">
                  <c:v>17.765908035299599</c:v>
                </c:pt>
                <c:pt idx="10">
                  <c:v>21.045408826032599</c:v>
                </c:pt>
              </c:numCache>
            </c:numRef>
          </c:val>
          <c:extLst>
            <c:ext xmlns:c16="http://schemas.microsoft.com/office/drawing/2014/chart" uri="{C3380CC4-5D6E-409C-BE32-E72D297353CC}">
              <c16:uniqueId val="{00000000-87B8-45A8-AC29-7C273516AD0B}"/>
            </c:ext>
          </c:extLst>
        </c:ser>
        <c:dLbls>
          <c:showLegendKey val="0"/>
          <c:showVal val="0"/>
          <c:showCatName val="0"/>
          <c:showSerName val="0"/>
          <c:showPercent val="0"/>
          <c:showBubbleSize val="0"/>
        </c:dLbls>
        <c:gapWidth val="219"/>
        <c:overlap val="-27"/>
        <c:axId val="540616768"/>
        <c:axId val="540618736"/>
      </c:barChart>
      <c:catAx>
        <c:axId val="540616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0618736"/>
        <c:crosses val="autoZero"/>
        <c:auto val="1"/>
        <c:lblAlgn val="ctr"/>
        <c:lblOffset val="100"/>
        <c:noMultiLvlLbl val="0"/>
      </c:catAx>
      <c:valAx>
        <c:axId val="5406187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smtClean="0"/>
                  <a:t>%</a:t>
                </a:r>
                <a:r>
                  <a:rPr lang="en-GB" baseline="0" dirty="0" smtClean="0"/>
                  <a:t> Prevalence</a:t>
                </a:r>
                <a:endParaRPr lang="en-GB"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0616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Obesity Prevalence % Reception</c:v>
                </c:pt>
              </c:strCache>
            </c:strRef>
          </c:tx>
          <c:spPr>
            <a:solidFill>
              <a:schemeClr val="accent6"/>
            </a:solidFill>
            <a:ln>
              <a:noFill/>
            </a:ln>
            <a:effectLst/>
          </c:spPr>
          <c:invertIfNegative val="0"/>
          <c:dPt>
            <c:idx val="0"/>
            <c:invertIfNegative val="0"/>
            <c:bubble3D val="0"/>
            <c:spPr>
              <a:solidFill>
                <a:srgbClr val="FF0000"/>
              </a:solidFill>
              <a:ln>
                <a:solidFill>
                  <a:srgbClr val="FF0000"/>
                </a:solidFill>
              </a:ln>
              <a:effectLst/>
            </c:spPr>
            <c:extLst>
              <c:ext xmlns:c16="http://schemas.microsoft.com/office/drawing/2014/chart" uri="{C3380CC4-5D6E-409C-BE32-E72D297353CC}">
                <c16:uniqueId val="{00000001-EBA5-4E38-B3D3-69FD3AD293D3}"/>
              </c:ext>
            </c:extLst>
          </c:dPt>
          <c:dPt>
            <c:idx val="10"/>
            <c:invertIfNegative val="0"/>
            <c:bubble3D val="0"/>
            <c:spPr>
              <a:solidFill>
                <a:srgbClr val="00B050"/>
              </a:solidFill>
              <a:ln>
                <a:solidFill>
                  <a:srgbClr val="00B050"/>
                </a:solidFill>
              </a:ln>
              <a:effectLst/>
            </c:spPr>
            <c:extLst>
              <c:ext xmlns:c16="http://schemas.microsoft.com/office/drawing/2014/chart" uri="{C3380CC4-5D6E-409C-BE32-E72D297353CC}">
                <c16:uniqueId val="{00000003-EBA5-4E38-B3D3-69FD3AD293D3}"/>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Brent</c:v>
                </c:pt>
                <c:pt idx="1">
                  <c:v>West Midlands</c:v>
                </c:pt>
                <c:pt idx="2">
                  <c:v>North East</c:v>
                </c:pt>
                <c:pt idx="3">
                  <c:v>North West</c:v>
                </c:pt>
                <c:pt idx="4">
                  <c:v>Yorkshire and the Humber</c:v>
                </c:pt>
                <c:pt idx="5">
                  <c:v>London</c:v>
                </c:pt>
                <c:pt idx="6">
                  <c:v>East Midlands</c:v>
                </c:pt>
                <c:pt idx="7">
                  <c:v>South West</c:v>
                </c:pt>
                <c:pt idx="8">
                  <c:v>East of England</c:v>
                </c:pt>
                <c:pt idx="9">
                  <c:v>South East</c:v>
                </c:pt>
                <c:pt idx="10">
                  <c:v>England</c:v>
                </c:pt>
              </c:strCache>
            </c:strRef>
          </c:cat>
          <c:val>
            <c:numRef>
              <c:f>Sheet1!$B$2:$B$12</c:f>
              <c:numCache>
                <c:formatCode>General</c:formatCode>
                <c:ptCount val="11"/>
                <c:pt idx="0">
                  <c:v>11.2573099415205</c:v>
                </c:pt>
                <c:pt idx="1">
                  <c:v>11.1887269661568</c:v>
                </c:pt>
                <c:pt idx="2">
                  <c:v>11.036639857015199</c:v>
                </c:pt>
                <c:pt idx="3">
                  <c:v>10.774656451416799</c:v>
                </c:pt>
                <c:pt idx="4">
                  <c:v>10.4574406485235</c:v>
                </c:pt>
                <c:pt idx="5">
                  <c:v>10.027747803298899</c:v>
                </c:pt>
                <c:pt idx="6">
                  <c:v>9.1969081619284694</c:v>
                </c:pt>
                <c:pt idx="7">
                  <c:v>9.1124703532642606</c:v>
                </c:pt>
                <c:pt idx="8">
                  <c:v>9.0109367570137895</c:v>
                </c:pt>
                <c:pt idx="9">
                  <c:v>8.8977925612337501</c:v>
                </c:pt>
                <c:pt idx="10">
                  <c:v>9.8640698926077004</c:v>
                </c:pt>
              </c:numCache>
            </c:numRef>
          </c:val>
          <c:extLst>
            <c:ext xmlns:c16="http://schemas.microsoft.com/office/drawing/2014/chart" uri="{C3380CC4-5D6E-409C-BE32-E72D297353CC}">
              <c16:uniqueId val="{00000004-EBA5-4E38-B3D3-69FD3AD293D3}"/>
            </c:ext>
          </c:extLst>
        </c:ser>
        <c:dLbls>
          <c:showLegendKey val="0"/>
          <c:showVal val="0"/>
          <c:showCatName val="0"/>
          <c:showSerName val="0"/>
          <c:showPercent val="0"/>
          <c:showBubbleSize val="0"/>
        </c:dLbls>
        <c:gapWidth val="219"/>
        <c:overlap val="-27"/>
        <c:axId val="540616768"/>
        <c:axId val="540618736"/>
      </c:barChart>
      <c:catAx>
        <c:axId val="540616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0618736"/>
        <c:crosses val="autoZero"/>
        <c:auto val="1"/>
        <c:lblAlgn val="ctr"/>
        <c:lblOffset val="100"/>
        <c:noMultiLvlLbl val="0"/>
      </c:catAx>
      <c:valAx>
        <c:axId val="5406187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smtClean="0"/>
                  <a:t>%</a:t>
                </a:r>
                <a:r>
                  <a:rPr lang="en-GB" baseline="0" dirty="0" smtClean="0"/>
                  <a:t> Prevalence</a:t>
                </a:r>
                <a:endParaRPr lang="en-GB"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0616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Obesity Prevalence % Yr6</c:v>
                </c:pt>
              </c:strCache>
            </c:strRef>
          </c:tx>
          <c:spPr>
            <a:solidFill>
              <a:schemeClr val="accent1"/>
            </a:solidFill>
            <a:ln>
              <a:noFill/>
            </a:ln>
            <a:effectLst/>
          </c:spPr>
          <c:invertIfNegative val="0"/>
          <c:dPt>
            <c:idx val="28"/>
            <c:invertIfNegative val="0"/>
            <c:bubble3D val="0"/>
            <c:spPr>
              <a:solidFill>
                <a:srgbClr val="FF0000"/>
              </a:solidFill>
              <a:ln>
                <a:solidFill>
                  <a:srgbClr val="FF0000"/>
                </a:solidFill>
              </a:ln>
              <a:effectLst/>
            </c:spPr>
            <c:extLst>
              <c:ext xmlns:c16="http://schemas.microsoft.com/office/drawing/2014/chart" uri="{C3380CC4-5D6E-409C-BE32-E72D297353CC}">
                <c16:uniqueId val="{00000003-B592-40AC-A123-41C3576BD83F}"/>
              </c:ext>
            </c:extLst>
          </c:dPt>
          <c:dPt>
            <c:idx val="77"/>
            <c:invertIfNegative val="0"/>
            <c:bubble3D val="0"/>
            <c:spPr>
              <a:solidFill>
                <a:srgbClr val="00B050"/>
              </a:solidFill>
              <a:ln>
                <a:solidFill>
                  <a:srgbClr val="00B050"/>
                </a:solidFill>
              </a:ln>
              <a:effectLst/>
            </c:spPr>
            <c:extLst>
              <c:ext xmlns:c16="http://schemas.microsoft.com/office/drawing/2014/chart" uri="{C3380CC4-5D6E-409C-BE32-E72D297353CC}">
                <c16:uniqueId val="{00000004-B592-40AC-A123-41C3576BD83F}"/>
              </c:ext>
            </c:extLst>
          </c:dPt>
          <c:dLbls>
            <c:dLbl>
              <c:idx val="2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592-40AC-A123-41C3576BD83F}"/>
                </c:ext>
              </c:extLst>
            </c:dLbl>
            <c:dLbl>
              <c:idx val="7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592-40AC-A123-41C3576BD83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Sheet1!$A$2:$A$79</c:f>
              <c:strCache>
                <c:ptCount val="78"/>
                <c:pt idx="0">
                  <c:v>WM Walsall</c:v>
                </c:pt>
                <c:pt idx="1">
                  <c:v>NW Knowsley</c:v>
                </c:pt>
                <c:pt idx="2">
                  <c:v>WM Sandwell</c:v>
                </c:pt>
                <c:pt idx="3">
                  <c:v>L Barking and Dagenham</c:v>
                </c:pt>
                <c:pt idx="4">
                  <c:v>L Greenwich</c:v>
                </c:pt>
                <c:pt idx="5">
                  <c:v>NW Blackpool</c:v>
                </c:pt>
                <c:pt idx="6">
                  <c:v>Y Bradford</c:v>
                </c:pt>
                <c:pt idx="7">
                  <c:v>L Newham</c:v>
                </c:pt>
                <c:pt idx="8">
                  <c:v>L Hackney4</c:v>
                </c:pt>
                <c:pt idx="9">
                  <c:v>EE Luton</c:v>
                </c:pt>
                <c:pt idx="10">
                  <c:v>L Southwark</c:v>
                </c:pt>
                <c:pt idx="11">
                  <c:v>WM Wolverhampton</c:v>
                </c:pt>
                <c:pt idx="12">
                  <c:v>NE South Tyneside</c:v>
                </c:pt>
                <c:pt idx="13">
                  <c:v>NW Manchester</c:v>
                </c:pt>
                <c:pt idx="14">
                  <c:v>NW Oldham</c:v>
                </c:pt>
                <c:pt idx="15">
                  <c:v>WM Dudley</c:v>
                </c:pt>
                <c:pt idx="16">
                  <c:v>EM Nottingham</c:v>
                </c:pt>
                <c:pt idx="17">
                  <c:v>NW Halton</c:v>
                </c:pt>
                <c:pt idx="18">
                  <c:v>NW Liverpool</c:v>
                </c:pt>
                <c:pt idx="19">
                  <c:v>NW St. Helens</c:v>
                </c:pt>
                <c:pt idx="20">
                  <c:v>L Tower Hamlets</c:v>
                </c:pt>
                <c:pt idx="21">
                  <c:v>WM Birmingham</c:v>
                </c:pt>
                <c:pt idx="22">
                  <c:v>WM Coventry</c:v>
                </c:pt>
                <c:pt idx="23">
                  <c:v>NE Middlesbrough</c:v>
                </c:pt>
                <c:pt idx="24">
                  <c:v>NE Newcastle upon Tyne</c:v>
                </c:pt>
                <c:pt idx="25">
                  <c:v>WM Telford and Wrekin</c:v>
                </c:pt>
                <c:pt idx="26">
                  <c:v>L Redbridge</c:v>
                </c:pt>
                <c:pt idx="27">
                  <c:v>NW Salford</c:v>
                </c:pt>
                <c:pt idx="28">
                  <c:v>L Brent</c:v>
                </c:pt>
                <c:pt idx="29">
                  <c:v>SE Slough</c:v>
                </c:pt>
                <c:pt idx="30">
                  <c:v>NE Gateshead</c:v>
                </c:pt>
                <c:pt idx="31">
                  <c:v>L Westminster</c:v>
                </c:pt>
                <c:pt idx="32">
                  <c:v>L Islington</c:v>
                </c:pt>
                <c:pt idx="33">
                  <c:v>EE Thurrock</c:v>
                </c:pt>
                <c:pt idx="34">
                  <c:v>Y Rotherham</c:v>
                </c:pt>
                <c:pt idx="35">
                  <c:v>NE Hartlepool</c:v>
                </c:pt>
                <c:pt idx="36">
                  <c:v>L Croydon</c:v>
                </c:pt>
                <c:pt idx="37">
                  <c:v>WM Stoke-on-Trent</c:v>
                </c:pt>
                <c:pt idx="38">
                  <c:v>L Hounslow</c:v>
                </c:pt>
                <c:pt idx="39">
                  <c:v>NW Rochdale</c:v>
                </c:pt>
                <c:pt idx="40">
                  <c:v>SE Southampton</c:v>
                </c:pt>
                <c:pt idx="41">
                  <c:v>L Waltham Forest</c:v>
                </c:pt>
                <c:pt idx="42">
                  <c:v>NW Wigan</c:v>
                </c:pt>
                <c:pt idx="43">
                  <c:v>L Havering</c:v>
                </c:pt>
                <c:pt idx="44">
                  <c:v>EM Leicester</c:v>
                </c:pt>
                <c:pt idx="45">
                  <c:v>L Lewisham</c:v>
                </c:pt>
                <c:pt idx="46">
                  <c:v>L Lambeth</c:v>
                </c:pt>
                <c:pt idx="47">
                  <c:v>NE Redcar and Cleveland</c:v>
                </c:pt>
                <c:pt idx="48">
                  <c:v>Y Doncaster</c:v>
                </c:pt>
                <c:pt idx="49">
                  <c:v>EM Derby</c:v>
                </c:pt>
                <c:pt idx="50">
                  <c:v>NE Sunderland</c:v>
                </c:pt>
                <c:pt idx="51">
                  <c:v>L Ealing</c:v>
                </c:pt>
                <c:pt idx="52">
                  <c:v>EE Peterborough</c:v>
                </c:pt>
                <c:pt idx="53">
                  <c:v>Y Kingston upon Hull, City of</c:v>
                </c:pt>
                <c:pt idx="54">
                  <c:v>NW Sefton</c:v>
                </c:pt>
                <c:pt idx="55">
                  <c:v>NE County Durham</c:v>
                </c:pt>
                <c:pt idx="56">
                  <c:v>L Camden</c:v>
                </c:pt>
                <c:pt idx="57">
                  <c:v>Y North Lincolnshire</c:v>
                </c:pt>
                <c:pt idx="58">
                  <c:v>NE Darlington</c:v>
                </c:pt>
                <c:pt idx="59">
                  <c:v>Y North East Lincolnshire</c:v>
                </c:pt>
                <c:pt idx="60">
                  <c:v>Y Sheffield</c:v>
                </c:pt>
                <c:pt idx="61">
                  <c:v>EM Lincolnshire</c:v>
                </c:pt>
                <c:pt idx="62">
                  <c:v>SE Medway</c:v>
                </c:pt>
                <c:pt idx="63">
                  <c:v>Y Wakefield</c:v>
                </c:pt>
                <c:pt idx="64">
                  <c:v>L Kensington and Chelsea</c:v>
                </c:pt>
                <c:pt idx="65">
                  <c:v>L Bexley</c:v>
                </c:pt>
                <c:pt idx="66">
                  <c:v>Y York</c:v>
                </c:pt>
                <c:pt idx="67">
                  <c:v>NW Blackburn with Darwen</c:v>
                </c:pt>
                <c:pt idx="68">
                  <c:v>SE Reading</c:v>
                </c:pt>
                <c:pt idx="69">
                  <c:v>SE Portsmouth</c:v>
                </c:pt>
                <c:pt idx="70">
                  <c:v>L Harrow</c:v>
                </c:pt>
                <c:pt idx="71">
                  <c:v>Y Calderdale</c:v>
                </c:pt>
                <c:pt idx="72">
                  <c:v>Y Kirklees</c:v>
                </c:pt>
                <c:pt idx="73">
                  <c:v>NW Bolton</c:v>
                </c:pt>
                <c:pt idx="74">
                  <c:v>SW Swindon</c:v>
                </c:pt>
                <c:pt idx="75">
                  <c:v>L Hillingdon</c:v>
                </c:pt>
                <c:pt idx="76">
                  <c:v>NE North Tyneside</c:v>
                </c:pt>
                <c:pt idx="77">
                  <c:v>ENGLAND</c:v>
                </c:pt>
              </c:strCache>
            </c:strRef>
          </c:cat>
          <c:val>
            <c:numRef>
              <c:f>Sheet1!$B$2:$B$79</c:f>
              <c:numCache>
                <c:formatCode>General</c:formatCode>
                <c:ptCount val="78"/>
                <c:pt idx="0">
                  <c:v>30.110497237569099</c:v>
                </c:pt>
                <c:pt idx="1">
                  <c:v>28.699551569506699</c:v>
                </c:pt>
                <c:pt idx="2">
                  <c:v>28.518971848225199</c:v>
                </c:pt>
                <c:pt idx="3">
                  <c:v>28.398791540785499</c:v>
                </c:pt>
                <c:pt idx="4">
                  <c:v>28.173374613003102</c:v>
                </c:pt>
                <c:pt idx="5">
                  <c:v>28.125</c:v>
                </c:pt>
                <c:pt idx="6">
                  <c:v>28.089887640449401</c:v>
                </c:pt>
                <c:pt idx="7">
                  <c:v>28.051643192488299</c:v>
                </c:pt>
                <c:pt idx="8">
                  <c:v>27.6371308016878</c:v>
                </c:pt>
                <c:pt idx="9">
                  <c:v>27.5510204081633</c:v>
                </c:pt>
                <c:pt idx="10">
                  <c:v>27.291242362525502</c:v>
                </c:pt>
                <c:pt idx="11">
                  <c:v>27.127659574468101</c:v>
                </c:pt>
                <c:pt idx="12">
                  <c:v>27.076923076923102</c:v>
                </c:pt>
                <c:pt idx="13">
                  <c:v>26.9924812030075</c:v>
                </c:pt>
                <c:pt idx="14">
                  <c:v>26.8085106382979</c:v>
                </c:pt>
                <c:pt idx="15">
                  <c:v>26.744186046511601</c:v>
                </c:pt>
                <c:pt idx="16">
                  <c:v>26.474820143884902</c:v>
                </c:pt>
                <c:pt idx="17">
                  <c:v>25.8373205741627</c:v>
                </c:pt>
                <c:pt idx="18">
                  <c:v>25.803108808290201</c:v>
                </c:pt>
                <c:pt idx="19">
                  <c:v>25.776397515528</c:v>
                </c:pt>
                <c:pt idx="20">
                  <c:v>25.728155339805799</c:v>
                </c:pt>
                <c:pt idx="21">
                  <c:v>25.6605463502015</c:v>
                </c:pt>
                <c:pt idx="22">
                  <c:v>25.463535228677401</c:v>
                </c:pt>
                <c:pt idx="23">
                  <c:v>25.3164556962025</c:v>
                </c:pt>
                <c:pt idx="24">
                  <c:v>25.3141831238779</c:v>
                </c:pt>
                <c:pt idx="25">
                  <c:v>25.2604166666667</c:v>
                </c:pt>
                <c:pt idx="26">
                  <c:v>25.1898734177215</c:v>
                </c:pt>
                <c:pt idx="27">
                  <c:v>25.171232876712299</c:v>
                </c:pt>
                <c:pt idx="28">
                  <c:v>25.1046025104603</c:v>
                </c:pt>
                <c:pt idx="29">
                  <c:v>25.053078556263301</c:v>
                </c:pt>
                <c:pt idx="30">
                  <c:v>25</c:v>
                </c:pt>
                <c:pt idx="31">
                  <c:v>25</c:v>
                </c:pt>
                <c:pt idx="32">
                  <c:v>24.927536231884101</c:v>
                </c:pt>
                <c:pt idx="33">
                  <c:v>24.780701754386001</c:v>
                </c:pt>
                <c:pt idx="34">
                  <c:v>24.716553287981899</c:v>
                </c:pt>
                <c:pt idx="35">
                  <c:v>24.460431654676299</c:v>
                </c:pt>
                <c:pt idx="36">
                  <c:v>24.216867469879499</c:v>
                </c:pt>
                <c:pt idx="37">
                  <c:v>24.143556280587301</c:v>
                </c:pt>
                <c:pt idx="38">
                  <c:v>24.121405750798701</c:v>
                </c:pt>
                <c:pt idx="39">
                  <c:v>24.066390041493801</c:v>
                </c:pt>
                <c:pt idx="40">
                  <c:v>24.0418118466899</c:v>
                </c:pt>
                <c:pt idx="41">
                  <c:v>24.0322580645161</c:v>
                </c:pt>
                <c:pt idx="42">
                  <c:v>23.8744884038199</c:v>
                </c:pt>
                <c:pt idx="43">
                  <c:v>23.8333333333333</c:v>
                </c:pt>
                <c:pt idx="44">
                  <c:v>23.8095238095238</c:v>
                </c:pt>
                <c:pt idx="45">
                  <c:v>23.770491803278698</c:v>
                </c:pt>
                <c:pt idx="46">
                  <c:v>23.7394957983193</c:v>
                </c:pt>
                <c:pt idx="47">
                  <c:v>23.728813559321999</c:v>
                </c:pt>
                <c:pt idx="48">
                  <c:v>23.658872077028899</c:v>
                </c:pt>
                <c:pt idx="49">
                  <c:v>23.493975903614501</c:v>
                </c:pt>
                <c:pt idx="50">
                  <c:v>23.479729729729701</c:v>
                </c:pt>
                <c:pt idx="51">
                  <c:v>23.4466588511137</c:v>
                </c:pt>
                <c:pt idx="52">
                  <c:v>23.209169054441301</c:v>
                </c:pt>
                <c:pt idx="53">
                  <c:v>23.1527093596059</c:v>
                </c:pt>
                <c:pt idx="54">
                  <c:v>22.7513227513228</c:v>
                </c:pt>
                <c:pt idx="55">
                  <c:v>22.747252747252698</c:v>
                </c:pt>
                <c:pt idx="56">
                  <c:v>22.727272727272702</c:v>
                </c:pt>
                <c:pt idx="57">
                  <c:v>22.680412371134</c:v>
                </c:pt>
                <c:pt idx="58">
                  <c:v>22.4</c:v>
                </c:pt>
                <c:pt idx="59">
                  <c:v>22.343324250681199</c:v>
                </c:pt>
                <c:pt idx="60">
                  <c:v>22.3052294557097</c:v>
                </c:pt>
                <c:pt idx="61">
                  <c:v>22.230538922155699</c:v>
                </c:pt>
                <c:pt idx="62">
                  <c:v>22.171945701357501</c:v>
                </c:pt>
                <c:pt idx="63">
                  <c:v>22.127659574468101</c:v>
                </c:pt>
                <c:pt idx="64">
                  <c:v>22.099447513812201</c:v>
                </c:pt>
                <c:pt idx="65">
                  <c:v>22.098214285714299</c:v>
                </c:pt>
                <c:pt idx="66">
                  <c:v>22.068965517241399</c:v>
                </c:pt>
                <c:pt idx="67">
                  <c:v>21.973094170403598</c:v>
                </c:pt>
                <c:pt idx="68">
                  <c:v>21.865889212828002</c:v>
                </c:pt>
                <c:pt idx="69">
                  <c:v>21.852731591448901</c:v>
                </c:pt>
                <c:pt idx="70">
                  <c:v>21.656050955413999</c:v>
                </c:pt>
                <c:pt idx="71">
                  <c:v>21.5351812366738</c:v>
                </c:pt>
                <c:pt idx="72">
                  <c:v>21.4190093708166</c:v>
                </c:pt>
                <c:pt idx="73">
                  <c:v>21.3917525773196</c:v>
                </c:pt>
                <c:pt idx="74">
                  <c:v>21.386138613861402</c:v>
                </c:pt>
                <c:pt idx="75">
                  <c:v>21.287128712871301</c:v>
                </c:pt>
                <c:pt idx="76">
                  <c:v>21.123595505617999</c:v>
                </c:pt>
                <c:pt idx="77">
                  <c:v>21.045408826032599</c:v>
                </c:pt>
              </c:numCache>
            </c:numRef>
          </c:val>
          <c:extLst>
            <c:ext xmlns:c16="http://schemas.microsoft.com/office/drawing/2014/chart" uri="{C3380CC4-5D6E-409C-BE32-E72D297353CC}">
              <c16:uniqueId val="{00000000-B592-40AC-A123-41C3576BD83F}"/>
            </c:ext>
          </c:extLst>
        </c:ser>
        <c:dLbls>
          <c:showLegendKey val="0"/>
          <c:showVal val="0"/>
          <c:showCatName val="0"/>
          <c:showSerName val="0"/>
          <c:showPercent val="0"/>
          <c:showBubbleSize val="0"/>
        </c:dLbls>
        <c:gapWidth val="219"/>
        <c:overlap val="-27"/>
        <c:axId val="384753576"/>
        <c:axId val="384749640"/>
      </c:barChart>
      <c:catAx>
        <c:axId val="384753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84749640"/>
        <c:crosses val="autoZero"/>
        <c:auto val="1"/>
        <c:lblAlgn val="ctr"/>
        <c:lblOffset val="100"/>
        <c:noMultiLvlLbl val="0"/>
      </c:catAx>
      <c:valAx>
        <c:axId val="384749640"/>
        <c:scaling>
          <c:orientation val="minMax"/>
          <c:min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dirty="0" smtClean="0"/>
                  <a:t>Obesity</a:t>
                </a:r>
                <a:r>
                  <a:rPr lang="en-GB" sz="1200" baseline="0" dirty="0" smtClean="0"/>
                  <a:t> Prevalence %</a:t>
                </a:r>
                <a:endParaRPr lang="en-GB" sz="1200" dirty="0"/>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4753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Obesity Prevalence % Reception</c:v>
                </c:pt>
              </c:strCache>
            </c:strRef>
          </c:tx>
          <c:spPr>
            <a:solidFill>
              <a:schemeClr val="accent3"/>
            </a:solidFill>
            <a:ln>
              <a:noFill/>
            </a:ln>
            <a:effectLst/>
          </c:spPr>
          <c:invertIfNegative val="0"/>
          <c:dPt>
            <c:idx val="28"/>
            <c:invertIfNegative val="0"/>
            <c:bubble3D val="0"/>
            <c:spPr>
              <a:solidFill>
                <a:schemeClr val="accent3"/>
              </a:solidFill>
              <a:ln>
                <a:noFill/>
              </a:ln>
              <a:effectLst/>
            </c:spPr>
            <c:extLst>
              <c:ext xmlns:c16="http://schemas.microsoft.com/office/drawing/2014/chart" uri="{C3380CC4-5D6E-409C-BE32-E72D297353CC}">
                <c16:uniqueId val="{00000001-ED12-4101-A8C3-7331FA602E26}"/>
              </c:ext>
            </c:extLst>
          </c:dPt>
          <c:dPt>
            <c:idx val="35"/>
            <c:invertIfNegative val="0"/>
            <c:bubble3D val="0"/>
            <c:spPr>
              <a:solidFill>
                <a:srgbClr val="FF0000"/>
              </a:solidFill>
              <a:ln>
                <a:solidFill>
                  <a:srgbClr val="FF0000"/>
                </a:solidFill>
              </a:ln>
              <a:effectLst/>
            </c:spPr>
            <c:extLst>
              <c:ext xmlns:c16="http://schemas.microsoft.com/office/drawing/2014/chart" uri="{C3380CC4-5D6E-409C-BE32-E72D297353CC}">
                <c16:uniqueId val="{00000005-ED12-4101-A8C3-7331FA602E26}"/>
              </c:ext>
            </c:extLst>
          </c:dPt>
          <c:dPt>
            <c:idx val="73"/>
            <c:invertIfNegative val="0"/>
            <c:bubble3D val="0"/>
            <c:spPr>
              <a:solidFill>
                <a:schemeClr val="tx2"/>
              </a:solidFill>
              <a:ln>
                <a:solidFill>
                  <a:schemeClr val="tx2"/>
                </a:solidFill>
              </a:ln>
              <a:effectLst/>
            </c:spPr>
            <c:extLst>
              <c:ext xmlns:c16="http://schemas.microsoft.com/office/drawing/2014/chart" uri="{C3380CC4-5D6E-409C-BE32-E72D297353CC}">
                <c16:uniqueId val="{00000006-ED12-4101-A8C3-7331FA602E26}"/>
              </c:ext>
            </c:extLst>
          </c:dPt>
          <c:dLbls>
            <c:dLbl>
              <c:idx val="3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D12-4101-A8C3-7331FA602E26}"/>
                </c:ext>
              </c:extLst>
            </c:dLbl>
            <c:dLbl>
              <c:idx val="7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D12-4101-A8C3-7331FA602E2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Sheet1!$A$2:$A$75</c:f>
              <c:strCache>
                <c:ptCount val="74"/>
                <c:pt idx="0">
                  <c:v>NE Middlesbrough</c:v>
                </c:pt>
                <c:pt idx="1">
                  <c:v>NW Halton</c:v>
                </c:pt>
                <c:pt idx="2">
                  <c:v>NW Knowsley</c:v>
                </c:pt>
                <c:pt idx="3">
                  <c:v>WM Stoke-on-Trent</c:v>
                </c:pt>
                <c:pt idx="4">
                  <c:v>WM Wolverhampton</c:v>
                </c:pt>
                <c:pt idx="5">
                  <c:v>L Greenwich</c:v>
                </c:pt>
                <c:pt idx="6">
                  <c:v>NE Hartlepool</c:v>
                </c:pt>
                <c:pt idx="7">
                  <c:v>NE Gateshead</c:v>
                </c:pt>
                <c:pt idx="8">
                  <c:v>WM Walsall</c:v>
                </c:pt>
                <c:pt idx="9">
                  <c:v>L Barking and Dagenham</c:v>
                </c:pt>
                <c:pt idx="10">
                  <c:v>NW Blackpool</c:v>
                </c:pt>
                <c:pt idx="11">
                  <c:v>Y Kingston upon Hull, City of</c:v>
                </c:pt>
                <c:pt idx="12">
                  <c:v>WM Sandwell</c:v>
                </c:pt>
                <c:pt idx="13">
                  <c:v>NE Redcar and Cleveland</c:v>
                </c:pt>
                <c:pt idx="14">
                  <c:v>SW Plymouth</c:v>
                </c:pt>
                <c:pt idx="15">
                  <c:v>NW St. Helens</c:v>
                </c:pt>
                <c:pt idx="16">
                  <c:v>Y Rotherham</c:v>
                </c:pt>
                <c:pt idx="17">
                  <c:v>WM Dudley</c:v>
                </c:pt>
                <c:pt idx="18">
                  <c:v>Y Doncaster</c:v>
                </c:pt>
                <c:pt idx="19">
                  <c:v>EM Nottingham</c:v>
                </c:pt>
                <c:pt idx="20">
                  <c:v>L Tower Hamlets</c:v>
                </c:pt>
                <c:pt idx="21">
                  <c:v>NE Darlington</c:v>
                </c:pt>
                <c:pt idx="22">
                  <c:v>SE Slough</c:v>
                </c:pt>
                <c:pt idx="23">
                  <c:v>NW Oldham</c:v>
                </c:pt>
                <c:pt idx="24">
                  <c:v>EE Thurrock</c:v>
                </c:pt>
                <c:pt idx="25">
                  <c:v>SE Medway</c:v>
                </c:pt>
                <c:pt idx="26">
                  <c:v>NE Newcastle upon Tyne</c:v>
                </c:pt>
                <c:pt idx="27">
                  <c:v>WM Coventry</c:v>
                </c:pt>
                <c:pt idx="28">
                  <c:v>NW Manchester</c:v>
                </c:pt>
                <c:pt idx="29">
                  <c:v>NW Tameside</c:v>
                </c:pt>
                <c:pt idx="30">
                  <c:v>WM Telford and Wrekin</c:v>
                </c:pt>
                <c:pt idx="31">
                  <c:v>EE Luton</c:v>
                </c:pt>
                <c:pt idx="32">
                  <c:v>L Redbridge</c:v>
                </c:pt>
                <c:pt idx="33">
                  <c:v>L Southwark</c:v>
                </c:pt>
                <c:pt idx="34">
                  <c:v>Y Sheffield</c:v>
                </c:pt>
                <c:pt idx="35">
                  <c:v>L Brent</c:v>
                </c:pt>
                <c:pt idx="36">
                  <c:v>NW Salford</c:v>
                </c:pt>
                <c:pt idx="37">
                  <c:v>NW Blackburn with Darwen</c:v>
                </c:pt>
                <c:pt idx="38">
                  <c:v>NW Liverpool</c:v>
                </c:pt>
                <c:pt idx="39">
                  <c:v>SW Swindon</c:v>
                </c:pt>
                <c:pt idx="40">
                  <c:v>EE Peterborough</c:v>
                </c:pt>
                <c:pt idx="41">
                  <c:v>WM Birmingham</c:v>
                </c:pt>
                <c:pt idx="42">
                  <c:v>L Hackney4</c:v>
                </c:pt>
                <c:pt idx="43">
                  <c:v>NW Wigan</c:v>
                </c:pt>
                <c:pt idx="44">
                  <c:v>NE North Tyneside</c:v>
                </c:pt>
                <c:pt idx="45">
                  <c:v>Y North East Lincolnshire</c:v>
                </c:pt>
                <c:pt idx="46">
                  <c:v>SE Portsmouth</c:v>
                </c:pt>
                <c:pt idx="47">
                  <c:v>Y Bradford</c:v>
                </c:pt>
                <c:pt idx="48">
                  <c:v>SE Isle of Wight</c:v>
                </c:pt>
                <c:pt idx="49">
                  <c:v>NW Rochdale</c:v>
                </c:pt>
                <c:pt idx="50">
                  <c:v>L Hillingdon</c:v>
                </c:pt>
                <c:pt idx="51">
                  <c:v>WM Staffordshire</c:v>
                </c:pt>
                <c:pt idx="52">
                  <c:v>NE County Durham</c:v>
                </c:pt>
                <c:pt idx="53">
                  <c:v>EE Southend-on-Sea</c:v>
                </c:pt>
                <c:pt idx="54">
                  <c:v>NW Sefton</c:v>
                </c:pt>
                <c:pt idx="55">
                  <c:v>EM Lincolnshire</c:v>
                </c:pt>
                <c:pt idx="56">
                  <c:v>SW Gloucestershire</c:v>
                </c:pt>
                <c:pt idx="57">
                  <c:v>SW Torbay</c:v>
                </c:pt>
                <c:pt idx="58">
                  <c:v>NW Lancashire</c:v>
                </c:pt>
                <c:pt idx="59">
                  <c:v>Y Kirklees</c:v>
                </c:pt>
                <c:pt idx="60">
                  <c:v>SE Kent</c:v>
                </c:pt>
                <c:pt idx="61">
                  <c:v>NE Sunderland</c:v>
                </c:pt>
                <c:pt idx="62">
                  <c:v>L Kensington and Chelsea</c:v>
                </c:pt>
                <c:pt idx="63">
                  <c:v>SE Southampton</c:v>
                </c:pt>
                <c:pt idx="64">
                  <c:v>L Lambeth</c:v>
                </c:pt>
                <c:pt idx="65">
                  <c:v>Y Leeds</c:v>
                </c:pt>
                <c:pt idx="66">
                  <c:v>SW Somerset</c:v>
                </c:pt>
                <c:pt idx="67">
                  <c:v>Y Wakefield</c:v>
                </c:pt>
                <c:pt idx="68">
                  <c:v>L Westminster</c:v>
                </c:pt>
                <c:pt idx="69">
                  <c:v>WM Herefordshire, County of</c:v>
                </c:pt>
                <c:pt idx="70">
                  <c:v>NE Stockton-on-Tees</c:v>
                </c:pt>
                <c:pt idx="71">
                  <c:v>L Lewisham</c:v>
                </c:pt>
                <c:pt idx="72">
                  <c:v>L Havering</c:v>
                </c:pt>
                <c:pt idx="73">
                  <c:v>ENGLAND</c:v>
                </c:pt>
              </c:strCache>
            </c:strRef>
          </c:cat>
          <c:val>
            <c:numRef>
              <c:f>Sheet1!$B$2:$B$75</c:f>
              <c:numCache>
                <c:formatCode>General</c:formatCode>
                <c:ptCount val="74"/>
                <c:pt idx="0">
                  <c:v>15.6462585034014</c:v>
                </c:pt>
                <c:pt idx="1">
                  <c:v>14.932126696832601</c:v>
                </c:pt>
                <c:pt idx="2">
                  <c:v>14.553990610328601</c:v>
                </c:pt>
                <c:pt idx="3">
                  <c:v>14.4</c:v>
                </c:pt>
                <c:pt idx="4">
                  <c:v>13.9473684210526</c:v>
                </c:pt>
                <c:pt idx="5">
                  <c:v>13.920454545454501</c:v>
                </c:pt>
                <c:pt idx="6">
                  <c:v>13.7931034482759</c:v>
                </c:pt>
                <c:pt idx="7">
                  <c:v>13.483146067415699</c:v>
                </c:pt>
                <c:pt idx="8">
                  <c:v>13.461538461538501</c:v>
                </c:pt>
                <c:pt idx="9">
                  <c:v>12.9107981220657</c:v>
                </c:pt>
                <c:pt idx="10">
                  <c:v>12.8526645768025</c:v>
                </c:pt>
                <c:pt idx="11">
                  <c:v>12.8526645768025</c:v>
                </c:pt>
                <c:pt idx="12">
                  <c:v>12.78928136419</c:v>
                </c:pt>
                <c:pt idx="13">
                  <c:v>12.758620689655199</c:v>
                </c:pt>
                <c:pt idx="14">
                  <c:v>12.5435540069686</c:v>
                </c:pt>
                <c:pt idx="15">
                  <c:v>12.363636363636401</c:v>
                </c:pt>
                <c:pt idx="16">
                  <c:v>12.285714285714301</c:v>
                </c:pt>
                <c:pt idx="17">
                  <c:v>12.2249388753056</c:v>
                </c:pt>
                <c:pt idx="18">
                  <c:v>12.1951219512195</c:v>
                </c:pt>
                <c:pt idx="19">
                  <c:v>12.1661721068249</c:v>
                </c:pt>
                <c:pt idx="20">
                  <c:v>12.040133779264201</c:v>
                </c:pt>
                <c:pt idx="21">
                  <c:v>12</c:v>
                </c:pt>
                <c:pt idx="22">
                  <c:v>11.9909502262443</c:v>
                </c:pt>
                <c:pt idx="23">
                  <c:v>11.917098445595901</c:v>
                </c:pt>
                <c:pt idx="24">
                  <c:v>11.864406779661</c:v>
                </c:pt>
                <c:pt idx="25">
                  <c:v>11.8236472945892</c:v>
                </c:pt>
                <c:pt idx="26">
                  <c:v>11.785714285714301</c:v>
                </c:pt>
                <c:pt idx="27">
                  <c:v>11.6834170854271</c:v>
                </c:pt>
                <c:pt idx="28">
                  <c:v>11.6615853658537</c:v>
                </c:pt>
                <c:pt idx="29">
                  <c:v>11.6591928251121</c:v>
                </c:pt>
                <c:pt idx="30">
                  <c:v>11.522633744856</c:v>
                </c:pt>
                <c:pt idx="31">
                  <c:v>11.3989637305699</c:v>
                </c:pt>
                <c:pt idx="32">
                  <c:v>11.383108935128501</c:v>
                </c:pt>
                <c:pt idx="33">
                  <c:v>11.340206185567</c:v>
                </c:pt>
                <c:pt idx="34">
                  <c:v>11.279826464208201</c:v>
                </c:pt>
                <c:pt idx="35">
                  <c:v>11.2573099415205</c:v>
                </c:pt>
                <c:pt idx="36">
                  <c:v>11.1922141119221</c:v>
                </c:pt>
                <c:pt idx="37">
                  <c:v>11.173184357541899</c:v>
                </c:pt>
                <c:pt idx="38">
                  <c:v>11.1111111111111</c:v>
                </c:pt>
                <c:pt idx="39">
                  <c:v>11.068702290076301</c:v>
                </c:pt>
                <c:pt idx="40">
                  <c:v>11.0320284697509</c:v>
                </c:pt>
                <c:pt idx="41">
                  <c:v>11.031604054859899</c:v>
                </c:pt>
                <c:pt idx="42">
                  <c:v>11.0169491525424</c:v>
                </c:pt>
                <c:pt idx="43">
                  <c:v>11.015736766809701</c:v>
                </c:pt>
                <c:pt idx="44">
                  <c:v>11.0112359550562</c:v>
                </c:pt>
                <c:pt idx="45">
                  <c:v>10.9333333333333</c:v>
                </c:pt>
                <c:pt idx="46">
                  <c:v>10.8882521489971</c:v>
                </c:pt>
                <c:pt idx="47">
                  <c:v>10.813704496788</c:v>
                </c:pt>
                <c:pt idx="48">
                  <c:v>10.795454545454501</c:v>
                </c:pt>
                <c:pt idx="49">
                  <c:v>10.7594936708861</c:v>
                </c:pt>
                <c:pt idx="50">
                  <c:v>10.7416879795396</c:v>
                </c:pt>
                <c:pt idx="51">
                  <c:v>10.682004930156101</c:v>
                </c:pt>
                <c:pt idx="52">
                  <c:v>10.5922551252847</c:v>
                </c:pt>
                <c:pt idx="53">
                  <c:v>10.4972375690608</c:v>
                </c:pt>
                <c:pt idx="54">
                  <c:v>10.439560439560401</c:v>
                </c:pt>
                <c:pt idx="55">
                  <c:v>10.421455938697299</c:v>
                </c:pt>
                <c:pt idx="56">
                  <c:v>10.412147505423</c:v>
                </c:pt>
                <c:pt idx="57">
                  <c:v>10.4</c:v>
                </c:pt>
                <c:pt idx="58">
                  <c:v>10.394265232974901</c:v>
                </c:pt>
                <c:pt idx="59">
                  <c:v>10.380622837370201</c:v>
                </c:pt>
                <c:pt idx="60">
                  <c:v>10.365669386521599</c:v>
                </c:pt>
                <c:pt idx="61">
                  <c:v>10.1933216168717</c:v>
                </c:pt>
                <c:pt idx="62">
                  <c:v>10.179640718562901</c:v>
                </c:pt>
                <c:pt idx="63">
                  <c:v>10.158730158730201</c:v>
                </c:pt>
                <c:pt idx="64">
                  <c:v>10.123966942148799</c:v>
                </c:pt>
                <c:pt idx="65">
                  <c:v>10.087719298245601</c:v>
                </c:pt>
                <c:pt idx="66">
                  <c:v>10.0584795321637</c:v>
                </c:pt>
                <c:pt idx="67">
                  <c:v>10</c:v>
                </c:pt>
                <c:pt idx="68">
                  <c:v>10</c:v>
                </c:pt>
                <c:pt idx="69">
                  <c:v>9.9415204678362592</c:v>
                </c:pt>
                <c:pt idx="70">
                  <c:v>9.9206349206349191</c:v>
                </c:pt>
                <c:pt idx="71">
                  <c:v>9.8883572567783098</c:v>
                </c:pt>
                <c:pt idx="72">
                  <c:v>9.8876404494381998</c:v>
                </c:pt>
                <c:pt idx="73">
                  <c:v>9.8640698926077004</c:v>
                </c:pt>
              </c:numCache>
            </c:numRef>
          </c:val>
          <c:extLst>
            <c:ext xmlns:c16="http://schemas.microsoft.com/office/drawing/2014/chart" uri="{C3380CC4-5D6E-409C-BE32-E72D297353CC}">
              <c16:uniqueId val="{00000004-ED12-4101-A8C3-7331FA602E26}"/>
            </c:ext>
          </c:extLst>
        </c:ser>
        <c:dLbls>
          <c:showLegendKey val="0"/>
          <c:showVal val="0"/>
          <c:showCatName val="0"/>
          <c:showSerName val="0"/>
          <c:showPercent val="0"/>
          <c:showBubbleSize val="0"/>
        </c:dLbls>
        <c:gapWidth val="219"/>
        <c:overlap val="-27"/>
        <c:axId val="384753576"/>
        <c:axId val="384749640"/>
      </c:barChart>
      <c:catAx>
        <c:axId val="384753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84749640"/>
        <c:crosses val="autoZero"/>
        <c:auto val="1"/>
        <c:lblAlgn val="ctr"/>
        <c:lblOffset val="100"/>
        <c:noMultiLvlLbl val="0"/>
      </c:catAx>
      <c:valAx>
        <c:axId val="384749640"/>
        <c:scaling>
          <c:orientation val="minMax"/>
          <c:min val="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dirty="0" smtClean="0"/>
                  <a:t>Obesity</a:t>
                </a:r>
                <a:r>
                  <a:rPr lang="en-GB" sz="1200" baseline="0" dirty="0" smtClean="0"/>
                  <a:t> Prevalence %</a:t>
                </a:r>
                <a:endParaRPr lang="en-GB" sz="1200" dirty="0"/>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4753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smtClean="0"/>
              <a:t>Prevalence</a:t>
            </a:r>
            <a:r>
              <a:rPr lang="en-US" sz="1600" baseline="0" dirty="0" smtClean="0"/>
              <a:t> Obesity 2019/20 - Year 6</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Obese</c:v>
                </c:pt>
              </c:strCache>
            </c:strRef>
          </c:tx>
          <c:spPr>
            <a:solidFill>
              <a:schemeClr val="accent1"/>
            </a:solidFill>
            <a:ln>
              <a:noFill/>
            </a:ln>
            <a:effectLst/>
          </c:spPr>
          <c:invertIfNegative val="0"/>
          <c:dPt>
            <c:idx val="7"/>
            <c:invertIfNegative val="0"/>
            <c:bubble3D val="0"/>
            <c:spPr>
              <a:solidFill>
                <a:srgbClr val="FF0000"/>
              </a:solidFill>
              <a:ln>
                <a:solidFill>
                  <a:srgbClr val="FF0000"/>
                </a:solidFill>
              </a:ln>
              <a:effectLst/>
            </c:spPr>
            <c:extLst>
              <c:ext xmlns:c16="http://schemas.microsoft.com/office/drawing/2014/chart" uri="{C3380CC4-5D6E-409C-BE32-E72D297353CC}">
                <c16:uniqueId val="{00000004-F6BD-438B-9E08-DD92E1CCFAE6}"/>
              </c:ext>
            </c:extLst>
          </c:dPt>
          <c:dPt>
            <c:idx val="30"/>
            <c:invertIfNegative val="0"/>
            <c:bubble3D val="0"/>
            <c:spPr>
              <a:solidFill>
                <a:srgbClr val="00B050"/>
              </a:solidFill>
              <a:ln>
                <a:solidFill>
                  <a:srgbClr val="00B050"/>
                </a:solidFill>
              </a:ln>
              <a:effectLst/>
            </c:spPr>
            <c:extLst>
              <c:ext xmlns:c16="http://schemas.microsoft.com/office/drawing/2014/chart" uri="{C3380CC4-5D6E-409C-BE32-E72D297353CC}">
                <c16:uniqueId val="{00000005-F6BD-438B-9E08-DD92E1CCFAE6}"/>
              </c:ext>
            </c:extLst>
          </c:dPt>
          <c:dPt>
            <c:idx val="31"/>
            <c:invertIfNegative val="0"/>
            <c:bubble3D val="0"/>
            <c:spPr>
              <a:solidFill>
                <a:schemeClr val="accent6"/>
              </a:solidFill>
              <a:ln>
                <a:solidFill>
                  <a:schemeClr val="accent6"/>
                </a:solidFill>
              </a:ln>
              <a:effectLst/>
            </c:spPr>
            <c:extLst>
              <c:ext xmlns:c16="http://schemas.microsoft.com/office/drawing/2014/chart" uri="{C3380CC4-5D6E-409C-BE32-E72D297353CC}">
                <c16:uniqueId val="{00000006-F6BD-438B-9E08-DD92E1CCFAE6}"/>
              </c:ext>
            </c:extLst>
          </c:dPt>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6BD-438B-9E08-DD92E1CCFAE6}"/>
                </c:ext>
              </c:extLst>
            </c:dLbl>
            <c:dLbl>
              <c:idx val="3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6BD-438B-9E08-DD92E1CCFAE6}"/>
                </c:ext>
              </c:extLst>
            </c:dLbl>
            <c:dLbl>
              <c:idx val="3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6BD-438B-9E08-DD92E1CCFAE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Sheet1!$A$2:$A$33</c:f>
              <c:strCache>
                <c:ptCount val="32"/>
                <c:pt idx="0">
                  <c:v>Barking and Dagenham</c:v>
                </c:pt>
                <c:pt idx="1">
                  <c:v>Greenwich</c:v>
                </c:pt>
                <c:pt idx="2">
                  <c:v>Newham</c:v>
                </c:pt>
                <c:pt idx="3">
                  <c:v>Hackney4</c:v>
                </c:pt>
                <c:pt idx="4">
                  <c:v>Southwark</c:v>
                </c:pt>
                <c:pt idx="5">
                  <c:v>Tower Hamlets</c:v>
                </c:pt>
                <c:pt idx="6">
                  <c:v>Redbridge</c:v>
                </c:pt>
                <c:pt idx="7">
                  <c:v>Brent</c:v>
                </c:pt>
                <c:pt idx="8">
                  <c:v>Westminster</c:v>
                </c:pt>
                <c:pt idx="9">
                  <c:v>Islington</c:v>
                </c:pt>
                <c:pt idx="10">
                  <c:v>Croydon</c:v>
                </c:pt>
                <c:pt idx="11">
                  <c:v>Hounslow</c:v>
                </c:pt>
                <c:pt idx="12">
                  <c:v>Waltham Forest</c:v>
                </c:pt>
                <c:pt idx="13">
                  <c:v>Havering</c:v>
                </c:pt>
                <c:pt idx="14">
                  <c:v>Lewisham</c:v>
                </c:pt>
                <c:pt idx="15">
                  <c:v>Lambeth</c:v>
                </c:pt>
                <c:pt idx="16">
                  <c:v>Ealing</c:v>
                </c:pt>
                <c:pt idx="17">
                  <c:v>Camden</c:v>
                </c:pt>
                <c:pt idx="18">
                  <c:v>Kensington and Chelsea</c:v>
                </c:pt>
                <c:pt idx="19">
                  <c:v>Bexley</c:v>
                </c:pt>
                <c:pt idx="20">
                  <c:v>Harrow</c:v>
                </c:pt>
                <c:pt idx="21">
                  <c:v>Hillingdon</c:v>
                </c:pt>
                <c:pt idx="22">
                  <c:v>Haringey</c:v>
                </c:pt>
                <c:pt idx="23">
                  <c:v>Merton</c:v>
                </c:pt>
                <c:pt idx="24">
                  <c:v>Barnet</c:v>
                </c:pt>
                <c:pt idx="25">
                  <c:v>Hammersmith and Fulham</c:v>
                </c:pt>
                <c:pt idx="26">
                  <c:v>Kingston upon Thames</c:v>
                </c:pt>
                <c:pt idx="27">
                  <c:v>Sutton</c:v>
                </c:pt>
                <c:pt idx="28">
                  <c:v>Bromley</c:v>
                </c:pt>
                <c:pt idx="29">
                  <c:v>Richmond upon Thames</c:v>
                </c:pt>
                <c:pt idx="30">
                  <c:v>LONDON </c:v>
                </c:pt>
                <c:pt idx="31">
                  <c:v>ENGLAND</c:v>
                </c:pt>
              </c:strCache>
            </c:strRef>
          </c:cat>
          <c:val>
            <c:numRef>
              <c:f>Sheet1!$B$2:$B$33</c:f>
              <c:numCache>
                <c:formatCode>General</c:formatCode>
                <c:ptCount val="32"/>
                <c:pt idx="0">
                  <c:v>28.398791540785499</c:v>
                </c:pt>
                <c:pt idx="1">
                  <c:v>28.173374613003102</c:v>
                </c:pt>
                <c:pt idx="2">
                  <c:v>28.051643192488299</c:v>
                </c:pt>
                <c:pt idx="3">
                  <c:v>27.6371308016878</c:v>
                </c:pt>
                <c:pt idx="4">
                  <c:v>27.291242362525502</c:v>
                </c:pt>
                <c:pt idx="5">
                  <c:v>25.728155339805799</c:v>
                </c:pt>
                <c:pt idx="6">
                  <c:v>25.1898734177215</c:v>
                </c:pt>
                <c:pt idx="7">
                  <c:v>25.1046025104603</c:v>
                </c:pt>
                <c:pt idx="8">
                  <c:v>25</c:v>
                </c:pt>
                <c:pt idx="9">
                  <c:v>24.927536231884101</c:v>
                </c:pt>
                <c:pt idx="10">
                  <c:v>24.216867469879499</c:v>
                </c:pt>
                <c:pt idx="11">
                  <c:v>24.121405750798701</c:v>
                </c:pt>
                <c:pt idx="12">
                  <c:v>24.0322580645161</c:v>
                </c:pt>
                <c:pt idx="13">
                  <c:v>23.8333333333333</c:v>
                </c:pt>
                <c:pt idx="14">
                  <c:v>23.770491803278698</c:v>
                </c:pt>
                <c:pt idx="15">
                  <c:v>23.7394957983193</c:v>
                </c:pt>
                <c:pt idx="16">
                  <c:v>23.4466588511137</c:v>
                </c:pt>
                <c:pt idx="17">
                  <c:v>22.727272727272702</c:v>
                </c:pt>
                <c:pt idx="18">
                  <c:v>22.099447513812201</c:v>
                </c:pt>
                <c:pt idx="19">
                  <c:v>22.098214285714299</c:v>
                </c:pt>
                <c:pt idx="20">
                  <c:v>21.656050955413999</c:v>
                </c:pt>
                <c:pt idx="21">
                  <c:v>21.287128712871301</c:v>
                </c:pt>
                <c:pt idx="22">
                  <c:v>20.9424083769634</c:v>
                </c:pt>
                <c:pt idx="23">
                  <c:v>20.782396088019599</c:v>
                </c:pt>
                <c:pt idx="24">
                  <c:v>20.448877805486301</c:v>
                </c:pt>
                <c:pt idx="25">
                  <c:v>19.924812030075199</c:v>
                </c:pt>
                <c:pt idx="26">
                  <c:v>18.5792349726776</c:v>
                </c:pt>
                <c:pt idx="27">
                  <c:v>17.685589519650701</c:v>
                </c:pt>
                <c:pt idx="28">
                  <c:v>16.0287081339713</c:v>
                </c:pt>
                <c:pt idx="29">
                  <c:v>11.988304093567301</c:v>
                </c:pt>
                <c:pt idx="30">
                  <c:v>23.660627941460898</c:v>
                </c:pt>
                <c:pt idx="31">
                  <c:v>21.045408826032599</c:v>
                </c:pt>
              </c:numCache>
            </c:numRef>
          </c:val>
          <c:extLst>
            <c:ext xmlns:c16="http://schemas.microsoft.com/office/drawing/2014/chart" uri="{C3380CC4-5D6E-409C-BE32-E72D297353CC}">
              <c16:uniqueId val="{00000000-F6BD-438B-9E08-DD92E1CCFAE6}"/>
            </c:ext>
          </c:extLst>
        </c:ser>
        <c:dLbls>
          <c:showLegendKey val="0"/>
          <c:showVal val="0"/>
          <c:showCatName val="0"/>
          <c:showSerName val="0"/>
          <c:showPercent val="0"/>
          <c:showBubbleSize val="0"/>
        </c:dLbls>
        <c:gapWidth val="219"/>
        <c:overlap val="-27"/>
        <c:axId val="425032336"/>
        <c:axId val="425033320"/>
      </c:barChart>
      <c:catAx>
        <c:axId val="42503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5033320"/>
        <c:crosses val="autoZero"/>
        <c:auto val="1"/>
        <c:lblAlgn val="ctr"/>
        <c:lblOffset val="100"/>
        <c:noMultiLvlLbl val="0"/>
      </c:catAx>
      <c:valAx>
        <c:axId val="425033320"/>
        <c:scaling>
          <c:orientation val="minMax"/>
          <c:min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smtClean="0"/>
                  <a:t>%</a:t>
                </a:r>
                <a:r>
                  <a:rPr lang="en-GB" baseline="0" dirty="0" smtClean="0"/>
                  <a:t> Prevalence Obesity</a:t>
                </a:r>
                <a:endParaRPr lang="en-GB"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5032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GB" sz="1600" dirty="0" smtClean="0"/>
              <a:t>Ethnicity</a:t>
            </a:r>
            <a:r>
              <a:rPr lang="en-GB" sz="1600" baseline="0" dirty="0" smtClean="0"/>
              <a:t> Summary %</a:t>
            </a:r>
            <a:endParaRPr lang="en-GB"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2017/18</c:v>
                </c:pt>
              </c:strCache>
            </c:strRef>
          </c:tx>
          <c:spPr>
            <a:solidFill>
              <a:schemeClr val="accent1"/>
            </a:solidFill>
            <a:ln>
              <a:noFill/>
            </a:ln>
            <a:effectLst/>
          </c:spPr>
          <c:invertIfNegative val="0"/>
          <c:cat>
            <c:strRef>
              <c:f>Sheet1!$A$2:$A$8</c:f>
              <c:strCache>
                <c:ptCount val="7"/>
                <c:pt idx="0">
                  <c:v>Asian Ethnicity</c:v>
                </c:pt>
                <c:pt idx="1">
                  <c:v>Black Ethnicity</c:v>
                </c:pt>
                <c:pt idx="2">
                  <c:v>White Ethnicity</c:v>
                </c:pt>
                <c:pt idx="3">
                  <c:v>Chinese Ethnicity</c:v>
                </c:pt>
                <c:pt idx="4">
                  <c:v>Mixed Ethnicity</c:v>
                </c:pt>
                <c:pt idx="5">
                  <c:v>Other Ethnicity</c:v>
                </c:pt>
                <c:pt idx="6">
                  <c:v>Not Stated</c:v>
                </c:pt>
              </c:strCache>
            </c:strRef>
          </c:cat>
          <c:val>
            <c:numRef>
              <c:f>Sheet1!$B$2:$B$8</c:f>
              <c:numCache>
                <c:formatCode>General</c:formatCode>
                <c:ptCount val="7"/>
                <c:pt idx="0">
                  <c:v>30.3</c:v>
                </c:pt>
                <c:pt idx="1">
                  <c:v>23.2</c:v>
                </c:pt>
                <c:pt idx="2">
                  <c:v>25.9</c:v>
                </c:pt>
                <c:pt idx="3">
                  <c:v>0.1</c:v>
                </c:pt>
                <c:pt idx="4">
                  <c:v>7.1</c:v>
                </c:pt>
                <c:pt idx="5">
                  <c:v>10</c:v>
                </c:pt>
                <c:pt idx="6">
                  <c:v>3.2</c:v>
                </c:pt>
              </c:numCache>
            </c:numRef>
          </c:val>
          <c:extLst>
            <c:ext xmlns:c16="http://schemas.microsoft.com/office/drawing/2014/chart" uri="{C3380CC4-5D6E-409C-BE32-E72D297353CC}">
              <c16:uniqueId val="{00000000-F9DB-4BA6-9D8D-C6E3FC20DEE4}"/>
            </c:ext>
          </c:extLst>
        </c:ser>
        <c:ser>
          <c:idx val="1"/>
          <c:order val="1"/>
          <c:tx>
            <c:strRef>
              <c:f>Sheet1!$C$1</c:f>
              <c:strCache>
                <c:ptCount val="1"/>
                <c:pt idx="0">
                  <c:v>2018/19</c:v>
                </c:pt>
              </c:strCache>
            </c:strRef>
          </c:tx>
          <c:spPr>
            <a:solidFill>
              <a:schemeClr val="accent2"/>
            </a:solidFill>
            <a:ln>
              <a:noFill/>
            </a:ln>
            <a:effectLst/>
          </c:spPr>
          <c:invertIfNegative val="0"/>
          <c:cat>
            <c:strRef>
              <c:f>Sheet1!$A$2:$A$8</c:f>
              <c:strCache>
                <c:ptCount val="7"/>
                <c:pt idx="0">
                  <c:v>Asian Ethnicity</c:v>
                </c:pt>
                <c:pt idx="1">
                  <c:v>Black Ethnicity</c:v>
                </c:pt>
                <c:pt idx="2">
                  <c:v>White Ethnicity</c:v>
                </c:pt>
                <c:pt idx="3">
                  <c:v>Chinese Ethnicity</c:v>
                </c:pt>
                <c:pt idx="4">
                  <c:v>Mixed Ethnicity</c:v>
                </c:pt>
                <c:pt idx="5">
                  <c:v>Other Ethnicity</c:v>
                </c:pt>
                <c:pt idx="6">
                  <c:v>Not Stated</c:v>
                </c:pt>
              </c:strCache>
            </c:strRef>
          </c:cat>
          <c:val>
            <c:numRef>
              <c:f>Sheet1!$C$2:$C$8</c:f>
              <c:numCache>
                <c:formatCode>General</c:formatCode>
                <c:ptCount val="7"/>
                <c:pt idx="0">
                  <c:v>29.3</c:v>
                </c:pt>
                <c:pt idx="1">
                  <c:v>17.600000000000001</c:v>
                </c:pt>
                <c:pt idx="2">
                  <c:v>20.399999999999999</c:v>
                </c:pt>
                <c:pt idx="3">
                  <c:v>0.2</c:v>
                </c:pt>
                <c:pt idx="4">
                  <c:v>6.7</c:v>
                </c:pt>
                <c:pt idx="5">
                  <c:v>9.6999999999999993</c:v>
                </c:pt>
                <c:pt idx="6">
                  <c:v>16.100000000000001</c:v>
                </c:pt>
              </c:numCache>
            </c:numRef>
          </c:val>
          <c:extLst>
            <c:ext xmlns:c16="http://schemas.microsoft.com/office/drawing/2014/chart" uri="{C3380CC4-5D6E-409C-BE32-E72D297353CC}">
              <c16:uniqueId val="{00000001-F9DB-4BA6-9D8D-C6E3FC20DEE4}"/>
            </c:ext>
          </c:extLst>
        </c:ser>
        <c:ser>
          <c:idx val="2"/>
          <c:order val="2"/>
          <c:tx>
            <c:strRef>
              <c:f>Sheet1!$D$1</c:f>
              <c:strCache>
                <c:ptCount val="1"/>
                <c:pt idx="0">
                  <c:v>2019/20</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Asian Ethnicity</c:v>
                </c:pt>
                <c:pt idx="1">
                  <c:v>Black Ethnicity</c:v>
                </c:pt>
                <c:pt idx="2">
                  <c:v>White Ethnicity</c:v>
                </c:pt>
                <c:pt idx="3">
                  <c:v>Chinese Ethnicity</c:v>
                </c:pt>
                <c:pt idx="4">
                  <c:v>Mixed Ethnicity</c:v>
                </c:pt>
                <c:pt idx="5">
                  <c:v>Other Ethnicity</c:v>
                </c:pt>
                <c:pt idx="6">
                  <c:v>Not Stated</c:v>
                </c:pt>
              </c:strCache>
            </c:strRef>
          </c:cat>
          <c:val>
            <c:numRef>
              <c:f>Sheet1!$D$2:$D$8</c:f>
              <c:numCache>
                <c:formatCode>General</c:formatCode>
                <c:ptCount val="7"/>
                <c:pt idx="0">
                  <c:v>28.3</c:v>
                </c:pt>
                <c:pt idx="1">
                  <c:v>18.7</c:v>
                </c:pt>
                <c:pt idx="2">
                  <c:v>24.3</c:v>
                </c:pt>
                <c:pt idx="3">
                  <c:v>0.1</c:v>
                </c:pt>
                <c:pt idx="4">
                  <c:v>7.3</c:v>
                </c:pt>
                <c:pt idx="5">
                  <c:v>11.3</c:v>
                </c:pt>
                <c:pt idx="6">
                  <c:v>10</c:v>
                </c:pt>
              </c:numCache>
            </c:numRef>
          </c:val>
          <c:extLst>
            <c:ext xmlns:c16="http://schemas.microsoft.com/office/drawing/2014/chart" uri="{C3380CC4-5D6E-409C-BE32-E72D297353CC}">
              <c16:uniqueId val="{00000000-DF91-4AA9-8EE1-18F1F1712B5B}"/>
            </c:ext>
          </c:extLst>
        </c:ser>
        <c:dLbls>
          <c:showLegendKey val="0"/>
          <c:showVal val="0"/>
          <c:showCatName val="0"/>
          <c:showSerName val="0"/>
          <c:showPercent val="0"/>
          <c:showBubbleSize val="0"/>
        </c:dLbls>
        <c:gapWidth val="219"/>
        <c:overlap val="-27"/>
        <c:axId val="355074056"/>
        <c:axId val="355075696"/>
      </c:barChart>
      <c:catAx>
        <c:axId val="355074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5075696"/>
        <c:crosses val="autoZero"/>
        <c:auto val="1"/>
        <c:lblAlgn val="ctr"/>
        <c:lblOffset val="100"/>
        <c:noMultiLvlLbl val="0"/>
      </c:catAx>
      <c:valAx>
        <c:axId val="3550756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smtClean="0"/>
                  <a:t>Percentage</a:t>
                </a:r>
                <a:r>
                  <a:rPr lang="en-GB" baseline="0" dirty="0" smtClean="0"/>
                  <a:t> %</a:t>
                </a:r>
                <a:endParaRPr lang="en-GB"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5074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smtClean="0"/>
              <a:t>Prevalence</a:t>
            </a:r>
            <a:r>
              <a:rPr lang="en-US" sz="1600" baseline="0" dirty="0" smtClean="0"/>
              <a:t> Overweight &amp; Obesity 2019/20 - Year 6</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Year 6 Overweight &amp; Obese</c:v>
                </c:pt>
              </c:strCache>
            </c:strRef>
          </c:tx>
          <c:spPr>
            <a:solidFill>
              <a:schemeClr val="accent1"/>
            </a:solidFill>
            <a:ln>
              <a:noFill/>
            </a:ln>
            <a:effectLst/>
          </c:spPr>
          <c:invertIfNegative val="0"/>
          <c:dPt>
            <c:idx val="7"/>
            <c:invertIfNegative val="0"/>
            <c:bubble3D val="0"/>
            <c:spPr>
              <a:solidFill>
                <a:srgbClr val="FF0000"/>
              </a:solidFill>
              <a:ln>
                <a:solidFill>
                  <a:srgbClr val="FF0000"/>
                </a:solidFill>
              </a:ln>
              <a:effectLst/>
            </c:spPr>
            <c:extLst>
              <c:ext xmlns:c16="http://schemas.microsoft.com/office/drawing/2014/chart" uri="{C3380CC4-5D6E-409C-BE32-E72D297353CC}">
                <c16:uniqueId val="{00000004-F6BD-438B-9E08-DD92E1CCFAE6}"/>
              </c:ext>
            </c:extLst>
          </c:dPt>
          <c:dPt>
            <c:idx val="30"/>
            <c:invertIfNegative val="0"/>
            <c:bubble3D val="0"/>
            <c:spPr>
              <a:solidFill>
                <a:srgbClr val="00B050"/>
              </a:solidFill>
              <a:ln>
                <a:solidFill>
                  <a:srgbClr val="00B050"/>
                </a:solidFill>
              </a:ln>
              <a:effectLst/>
            </c:spPr>
            <c:extLst>
              <c:ext xmlns:c16="http://schemas.microsoft.com/office/drawing/2014/chart" uri="{C3380CC4-5D6E-409C-BE32-E72D297353CC}">
                <c16:uniqueId val="{00000005-F6BD-438B-9E08-DD92E1CCFAE6}"/>
              </c:ext>
            </c:extLst>
          </c:dPt>
          <c:dPt>
            <c:idx val="31"/>
            <c:invertIfNegative val="0"/>
            <c:bubble3D val="0"/>
            <c:spPr>
              <a:solidFill>
                <a:schemeClr val="accent6"/>
              </a:solidFill>
              <a:ln>
                <a:solidFill>
                  <a:schemeClr val="accent6"/>
                </a:solidFill>
              </a:ln>
              <a:effectLst/>
            </c:spPr>
            <c:extLst>
              <c:ext xmlns:c16="http://schemas.microsoft.com/office/drawing/2014/chart" uri="{C3380CC4-5D6E-409C-BE32-E72D297353CC}">
                <c16:uniqueId val="{00000006-F6BD-438B-9E08-DD92E1CCFAE6}"/>
              </c:ext>
            </c:extLst>
          </c:dPt>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6BD-438B-9E08-DD92E1CCFAE6}"/>
                </c:ext>
              </c:extLst>
            </c:dLbl>
            <c:dLbl>
              <c:idx val="3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6BD-438B-9E08-DD92E1CCFAE6}"/>
                </c:ext>
              </c:extLst>
            </c:dLbl>
            <c:dLbl>
              <c:idx val="3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6BD-438B-9E08-DD92E1CCFAE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Sheet1!$A$2:$A$33</c:f>
              <c:strCache>
                <c:ptCount val="32"/>
                <c:pt idx="0">
                  <c:v>Barking and Dagenham</c:v>
                </c:pt>
                <c:pt idx="1">
                  <c:v>Greenwich</c:v>
                </c:pt>
                <c:pt idx="2">
                  <c:v>Newham</c:v>
                </c:pt>
                <c:pt idx="3">
                  <c:v>Hackney4</c:v>
                </c:pt>
                <c:pt idx="4">
                  <c:v>Southwark</c:v>
                </c:pt>
                <c:pt idx="5">
                  <c:v>Tower Hamlets</c:v>
                </c:pt>
                <c:pt idx="6">
                  <c:v>Westminster</c:v>
                </c:pt>
                <c:pt idx="7">
                  <c:v>Brent</c:v>
                </c:pt>
                <c:pt idx="8">
                  <c:v>Redbridge</c:v>
                </c:pt>
                <c:pt idx="9">
                  <c:v>Hounslow</c:v>
                </c:pt>
                <c:pt idx="10">
                  <c:v>Croydon</c:v>
                </c:pt>
                <c:pt idx="11">
                  <c:v>Havering</c:v>
                </c:pt>
                <c:pt idx="12">
                  <c:v>Waltham Forest</c:v>
                </c:pt>
                <c:pt idx="13">
                  <c:v>Ealing</c:v>
                </c:pt>
                <c:pt idx="14">
                  <c:v>Lambeth</c:v>
                </c:pt>
                <c:pt idx="15">
                  <c:v>Lewisham</c:v>
                </c:pt>
                <c:pt idx="16">
                  <c:v>Kensington and Chelsea</c:v>
                </c:pt>
                <c:pt idx="17">
                  <c:v>Islington</c:v>
                </c:pt>
                <c:pt idx="18">
                  <c:v>Harrow</c:v>
                </c:pt>
                <c:pt idx="19">
                  <c:v>Hillingdon</c:v>
                </c:pt>
                <c:pt idx="20">
                  <c:v>Bexley</c:v>
                </c:pt>
                <c:pt idx="21">
                  <c:v>Hammersmith and Fulham</c:v>
                </c:pt>
                <c:pt idx="22">
                  <c:v>Merton</c:v>
                </c:pt>
                <c:pt idx="23">
                  <c:v>Camden</c:v>
                </c:pt>
                <c:pt idx="24">
                  <c:v>Barnet</c:v>
                </c:pt>
                <c:pt idx="25">
                  <c:v>Haringey</c:v>
                </c:pt>
                <c:pt idx="26">
                  <c:v>Sutton</c:v>
                </c:pt>
                <c:pt idx="27">
                  <c:v>Kingston upon Thames</c:v>
                </c:pt>
                <c:pt idx="28">
                  <c:v>Bromley</c:v>
                </c:pt>
                <c:pt idx="29">
                  <c:v>Richmond upon Thames</c:v>
                </c:pt>
                <c:pt idx="30">
                  <c:v>LONDON </c:v>
                </c:pt>
                <c:pt idx="31">
                  <c:v>ENGLAND</c:v>
                </c:pt>
              </c:strCache>
            </c:strRef>
          </c:cat>
          <c:val>
            <c:numRef>
              <c:f>Sheet1!$B$2:$B$33</c:f>
              <c:numCache>
                <c:formatCode>0.0</c:formatCode>
                <c:ptCount val="32"/>
                <c:pt idx="0">
                  <c:v>44.259818731117797</c:v>
                </c:pt>
                <c:pt idx="1">
                  <c:v>43.343653250773997</c:v>
                </c:pt>
                <c:pt idx="2">
                  <c:v>42.840375586854499</c:v>
                </c:pt>
                <c:pt idx="3">
                  <c:v>41.772151898734201</c:v>
                </c:pt>
                <c:pt idx="4">
                  <c:v>41.751527494908402</c:v>
                </c:pt>
                <c:pt idx="5">
                  <c:v>41.747572815533999</c:v>
                </c:pt>
                <c:pt idx="6">
                  <c:v>40.909090909090899</c:v>
                </c:pt>
                <c:pt idx="7">
                  <c:v>40.027894002789402</c:v>
                </c:pt>
                <c:pt idx="8">
                  <c:v>39.873417721518997</c:v>
                </c:pt>
                <c:pt idx="9">
                  <c:v>38.817891373801899</c:v>
                </c:pt>
                <c:pt idx="10">
                  <c:v>38.554216867469897</c:v>
                </c:pt>
                <c:pt idx="11">
                  <c:v>38.3333333333333</c:v>
                </c:pt>
                <c:pt idx="12">
                  <c:v>38.225806451612897</c:v>
                </c:pt>
                <c:pt idx="13">
                  <c:v>37.8663540445487</c:v>
                </c:pt>
                <c:pt idx="14">
                  <c:v>37.605042016806699</c:v>
                </c:pt>
                <c:pt idx="15">
                  <c:v>37.377049180327901</c:v>
                </c:pt>
                <c:pt idx="16">
                  <c:v>37.016574585635396</c:v>
                </c:pt>
                <c:pt idx="17">
                  <c:v>36.521739130434803</c:v>
                </c:pt>
                <c:pt idx="18">
                  <c:v>36.5180467091295</c:v>
                </c:pt>
                <c:pt idx="19">
                  <c:v>36.138613861386098</c:v>
                </c:pt>
                <c:pt idx="20">
                  <c:v>35.9375</c:v>
                </c:pt>
                <c:pt idx="21">
                  <c:v>35.714285714285701</c:v>
                </c:pt>
                <c:pt idx="22">
                  <c:v>35.696821515892402</c:v>
                </c:pt>
                <c:pt idx="23">
                  <c:v>35.227272727272698</c:v>
                </c:pt>
                <c:pt idx="24">
                  <c:v>34.663341645885303</c:v>
                </c:pt>
                <c:pt idx="25">
                  <c:v>34.554973821989499</c:v>
                </c:pt>
                <c:pt idx="26">
                  <c:v>33.842794759825303</c:v>
                </c:pt>
                <c:pt idx="27">
                  <c:v>31.693989071038299</c:v>
                </c:pt>
                <c:pt idx="28">
                  <c:v>30.3827751196172</c:v>
                </c:pt>
                <c:pt idx="29">
                  <c:v>23.099415204678401</c:v>
                </c:pt>
                <c:pt idx="30">
                  <c:v>38.224485848752501</c:v>
                </c:pt>
                <c:pt idx="31" formatCode="General">
                  <c:v>35.19</c:v>
                </c:pt>
              </c:numCache>
            </c:numRef>
          </c:val>
          <c:extLst>
            <c:ext xmlns:c16="http://schemas.microsoft.com/office/drawing/2014/chart" uri="{C3380CC4-5D6E-409C-BE32-E72D297353CC}">
              <c16:uniqueId val="{00000000-F6BD-438B-9E08-DD92E1CCFAE6}"/>
            </c:ext>
          </c:extLst>
        </c:ser>
        <c:dLbls>
          <c:showLegendKey val="0"/>
          <c:showVal val="0"/>
          <c:showCatName val="0"/>
          <c:showSerName val="0"/>
          <c:showPercent val="0"/>
          <c:showBubbleSize val="0"/>
        </c:dLbls>
        <c:gapWidth val="219"/>
        <c:overlap val="-27"/>
        <c:axId val="425032336"/>
        <c:axId val="425033320"/>
      </c:barChart>
      <c:catAx>
        <c:axId val="42503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5033320"/>
        <c:crosses val="autoZero"/>
        <c:auto val="1"/>
        <c:lblAlgn val="ctr"/>
        <c:lblOffset val="100"/>
        <c:noMultiLvlLbl val="0"/>
      </c:catAx>
      <c:valAx>
        <c:axId val="425033320"/>
        <c:scaling>
          <c:orientation val="minMax"/>
          <c:min val="1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smtClean="0"/>
                  <a:t>%</a:t>
                </a:r>
                <a:r>
                  <a:rPr lang="en-GB" baseline="0" dirty="0" smtClean="0"/>
                  <a:t> Prevalence Overweight &amp; Obesity</a:t>
                </a:r>
                <a:endParaRPr lang="en-GB"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5032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smtClean="0"/>
              <a:t>Prevalence</a:t>
            </a:r>
            <a:r>
              <a:rPr lang="en-US" sz="1600" baseline="0" dirty="0" smtClean="0"/>
              <a:t> Obesity 2019/20 - Reception </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Obese</c:v>
                </c:pt>
              </c:strCache>
            </c:strRef>
          </c:tx>
          <c:spPr>
            <a:solidFill>
              <a:srgbClr val="92D050"/>
            </a:solidFill>
            <a:ln>
              <a:noFill/>
            </a:ln>
            <a:effectLst/>
          </c:spPr>
          <c:invertIfNegative val="0"/>
          <c:dPt>
            <c:idx val="5"/>
            <c:invertIfNegative val="0"/>
            <c:bubble3D val="0"/>
            <c:spPr>
              <a:solidFill>
                <a:srgbClr val="FF0000"/>
              </a:solidFill>
              <a:ln>
                <a:solidFill>
                  <a:srgbClr val="FF0000"/>
                </a:solidFill>
              </a:ln>
              <a:effectLst/>
            </c:spPr>
            <c:extLst>
              <c:ext xmlns:c16="http://schemas.microsoft.com/office/drawing/2014/chart" uri="{C3380CC4-5D6E-409C-BE32-E72D297353CC}">
                <c16:uniqueId val="{00000003-2159-4552-814D-2D2CFBEA9332}"/>
              </c:ext>
            </c:extLst>
          </c:dPt>
          <c:dPt>
            <c:idx val="28"/>
            <c:invertIfNegative val="0"/>
            <c:bubble3D val="0"/>
            <c:spPr>
              <a:solidFill>
                <a:schemeClr val="tx2"/>
              </a:solidFill>
              <a:ln>
                <a:solidFill>
                  <a:schemeClr val="tx2"/>
                </a:solidFill>
              </a:ln>
              <a:effectLst/>
            </c:spPr>
            <c:extLst>
              <c:ext xmlns:c16="http://schemas.microsoft.com/office/drawing/2014/chart" uri="{C3380CC4-5D6E-409C-BE32-E72D297353CC}">
                <c16:uniqueId val="{00000004-2159-4552-814D-2D2CFBEA9332}"/>
              </c:ext>
            </c:extLst>
          </c:dPt>
          <c:dPt>
            <c:idx val="29"/>
            <c:invertIfNegative val="0"/>
            <c:bubble3D val="0"/>
            <c:spPr>
              <a:solidFill>
                <a:schemeClr val="accent6"/>
              </a:solidFill>
              <a:ln>
                <a:solidFill>
                  <a:schemeClr val="accent6"/>
                </a:solidFill>
              </a:ln>
              <a:effectLst/>
            </c:spPr>
            <c:extLst>
              <c:ext xmlns:c16="http://schemas.microsoft.com/office/drawing/2014/chart" uri="{C3380CC4-5D6E-409C-BE32-E72D297353CC}">
                <c16:uniqueId val="{00000005-2159-4552-814D-2D2CFBEA9332}"/>
              </c:ext>
            </c:extLst>
          </c:dPt>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159-4552-814D-2D2CFBEA9332}"/>
                </c:ext>
              </c:extLst>
            </c:dLbl>
            <c:dLbl>
              <c:idx val="2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159-4552-814D-2D2CFBEA9332}"/>
                </c:ext>
              </c:extLst>
            </c:dLbl>
            <c:dLbl>
              <c:idx val="2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159-4552-814D-2D2CFBEA933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Sheet1!$A$2:$A$31</c:f>
              <c:strCache>
                <c:ptCount val="30"/>
                <c:pt idx="0">
                  <c:v>Greenwich</c:v>
                </c:pt>
                <c:pt idx="1">
                  <c:v>Barking and Dagenham</c:v>
                </c:pt>
                <c:pt idx="2">
                  <c:v>Tower Hamlets</c:v>
                </c:pt>
                <c:pt idx="3">
                  <c:v>Redbridge</c:v>
                </c:pt>
                <c:pt idx="4">
                  <c:v>Southwark</c:v>
                </c:pt>
                <c:pt idx="5">
                  <c:v>Brent</c:v>
                </c:pt>
                <c:pt idx="6">
                  <c:v>Hackney4</c:v>
                </c:pt>
                <c:pt idx="7">
                  <c:v>Hillingdon</c:v>
                </c:pt>
                <c:pt idx="8">
                  <c:v>Kensington and Chelsea</c:v>
                </c:pt>
                <c:pt idx="9">
                  <c:v>Lambeth</c:v>
                </c:pt>
                <c:pt idx="10">
                  <c:v>Westminster</c:v>
                </c:pt>
                <c:pt idx="11">
                  <c:v>Lewisham</c:v>
                </c:pt>
                <c:pt idx="12">
                  <c:v>Havering</c:v>
                </c:pt>
                <c:pt idx="13">
                  <c:v>Bexley</c:v>
                </c:pt>
                <c:pt idx="14">
                  <c:v>Waltham Forest</c:v>
                </c:pt>
                <c:pt idx="15">
                  <c:v>Ealing</c:v>
                </c:pt>
                <c:pt idx="16">
                  <c:v>Hounslow</c:v>
                </c:pt>
                <c:pt idx="17">
                  <c:v>Croydon</c:v>
                </c:pt>
                <c:pt idx="18">
                  <c:v>Harrow</c:v>
                </c:pt>
                <c:pt idx="19">
                  <c:v>Islington</c:v>
                </c:pt>
                <c:pt idx="20">
                  <c:v>Merton</c:v>
                </c:pt>
                <c:pt idx="21">
                  <c:v>Camden</c:v>
                </c:pt>
                <c:pt idx="22">
                  <c:v>Hammersmith and Fulham</c:v>
                </c:pt>
                <c:pt idx="23">
                  <c:v>Kingston upon Thames</c:v>
                </c:pt>
                <c:pt idx="24">
                  <c:v>Barnet</c:v>
                </c:pt>
                <c:pt idx="25">
                  <c:v>Bromley</c:v>
                </c:pt>
                <c:pt idx="26">
                  <c:v>Haringey</c:v>
                </c:pt>
                <c:pt idx="27">
                  <c:v>Richmond upon Thames</c:v>
                </c:pt>
                <c:pt idx="28">
                  <c:v>LONDON</c:v>
                </c:pt>
                <c:pt idx="29">
                  <c:v>ENGLAND</c:v>
                </c:pt>
              </c:strCache>
            </c:strRef>
          </c:cat>
          <c:val>
            <c:numRef>
              <c:f>Sheet1!$B$2:$B$31</c:f>
              <c:numCache>
                <c:formatCode>General</c:formatCode>
                <c:ptCount val="30"/>
                <c:pt idx="0">
                  <c:v>13.920454545454501</c:v>
                </c:pt>
                <c:pt idx="1">
                  <c:v>12.9107981220657</c:v>
                </c:pt>
                <c:pt idx="2">
                  <c:v>12.040133779264201</c:v>
                </c:pt>
                <c:pt idx="3">
                  <c:v>11.383108935128501</c:v>
                </c:pt>
                <c:pt idx="4">
                  <c:v>11.340206185567</c:v>
                </c:pt>
                <c:pt idx="5">
                  <c:v>11.2573099415205</c:v>
                </c:pt>
                <c:pt idx="6">
                  <c:v>11.0169491525424</c:v>
                </c:pt>
                <c:pt idx="7">
                  <c:v>10.7416879795396</c:v>
                </c:pt>
                <c:pt idx="8">
                  <c:v>10.179640718562901</c:v>
                </c:pt>
                <c:pt idx="9">
                  <c:v>10.123966942148799</c:v>
                </c:pt>
                <c:pt idx="10">
                  <c:v>10</c:v>
                </c:pt>
                <c:pt idx="11">
                  <c:v>9.8883572567783098</c:v>
                </c:pt>
                <c:pt idx="12">
                  <c:v>9.8876404494381998</c:v>
                </c:pt>
                <c:pt idx="13">
                  <c:v>9.8623853211009198</c:v>
                </c:pt>
                <c:pt idx="14">
                  <c:v>9.79020979020979</c:v>
                </c:pt>
                <c:pt idx="15">
                  <c:v>9.7772277227722793</c:v>
                </c:pt>
                <c:pt idx="16">
                  <c:v>9.6685082872928199</c:v>
                </c:pt>
                <c:pt idx="17">
                  <c:v>9.5800524934383198</c:v>
                </c:pt>
                <c:pt idx="18">
                  <c:v>9.5444685466377397</c:v>
                </c:pt>
                <c:pt idx="19">
                  <c:v>8.7613293051359502</c:v>
                </c:pt>
                <c:pt idx="20">
                  <c:v>8.7443946188340806</c:v>
                </c:pt>
                <c:pt idx="21">
                  <c:v>7.9268292682926802</c:v>
                </c:pt>
                <c:pt idx="22">
                  <c:v>7.8740157480314998</c:v>
                </c:pt>
                <c:pt idx="23">
                  <c:v>7.6923076923076898</c:v>
                </c:pt>
                <c:pt idx="24">
                  <c:v>7.6335877862595396</c:v>
                </c:pt>
                <c:pt idx="25">
                  <c:v>7.4592074592074598</c:v>
                </c:pt>
                <c:pt idx="26">
                  <c:v>7.30337078651685</c:v>
                </c:pt>
                <c:pt idx="27">
                  <c:v>5.1359516616314203</c:v>
                </c:pt>
                <c:pt idx="28">
                  <c:v>10.027747803298899</c:v>
                </c:pt>
                <c:pt idx="29">
                  <c:v>9.8640698926077004</c:v>
                </c:pt>
              </c:numCache>
            </c:numRef>
          </c:val>
          <c:extLst>
            <c:ext xmlns:c16="http://schemas.microsoft.com/office/drawing/2014/chart" uri="{C3380CC4-5D6E-409C-BE32-E72D297353CC}">
              <c16:uniqueId val="{00000000-2159-4552-814D-2D2CFBEA9332}"/>
            </c:ext>
          </c:extLst>
        </c:ser>
        <c:dLbls>
          <c:showLegendKey val="0"/>
          <c:showVal val="0"/>
          <c:showCatName val="0"/>
          <c:showSerName val="0"/>
          <c:showPercent val="0"/>
          <c:showBubbleSize val="0"/>
        </c:dLbls>
        <c:gapWidth val="219"/>
        <c:overlap val="-27"/>
        <c:axId val="537442504"/>
        <c:axId val="537449064"/>
      </c:barChart>
      <c:catAx>
        <c:axId val="537442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7449064"/>
        <c:crosses val="autoZero"/>
        <c:auto val="1"/>
        <c:lblAlgn val="ctr"/>
        <c:lblOffset val="100"/>
        <c:noMultiLvlLbl val="0"/>
      </c:catAx>
      <c:valAx>
        <c:axId val="537449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smtClean="0"/>
                  <a:t>%</a:t>
                </a:r>
                <a:r>
                  <a:rPr lang="en-GB" baseline="0" dirty="0" smtClean="0"/>
                  <a:t> Prevalence Obesity</a:t>
                </a:r>
                <a:endParaRPr lang="en-GB"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7442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smtClean="0"/>
              <a:t>Prevalence</a:t>
            </a:r>
            <a:r>
              <a:rPr lang="en-US" sz="1600" baseline="0" dirty="0" smtClean="0"/>
              <a:t> Obesity 2019/20 - Reception </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Reception Overweight &amp; Obese</c:v>
                </c:pt>
              </c:strCache>
            </c:strRef>
          </c:tx>
          <c:spPr>
            <a:solidFill>
              <a:srgbClr val="92D050"/>
            </a:solidFill>
            <a:ln>
              <a:solidFill>
                <a:srgbClr val="92D050"/>
              </a:solidFill>
            </a:ln>
            <a:effectLst/>
          </c:spPr>
          <c:invertIfNegative val="0"/>
          <c:dPt>
            <c:idx val="5"/>
            <c:invertIfNegative val="0"/>
            <c:bubble3D val="0"/>
            <c:spPr>
              <a:solidFill>
                <a:srgbClr val="92D050"/>
              </a:solidFill>
              <a:ln>
                <a:solidFill>
                  <a:srgbClr val="92D050"/>
                </a:solidFill>
              </a:ln>
              <a:effectLst/>
            </c:spPr>
            <c:extLst>
              <c:ext xmlns:c16="http://schemas.microsoft.com/office/drawing/2014/chart" uri="{C3380CC4-5D6E-409C-BE32-E72D297353CC}">
                <c16:uniqueId val="{00000003-2159-4552-814D-2D2CFBEA9332}"/>
              </c:ext>
            </c:extLst>
          </c:dPt>
          <c:dPt>
            <c:idx val="14"/>
            <c:invertIfNegative val="0"/>
            <c:bubble3D val="0"/>
            <c:spPr>
              <a:solidFill>
                <a:srgbClr val="FF0000"/>
              </a:solidFill>
              <a:ln>
                <a:solidFill>
                  <a:srgbClr val="FF0000"/>
                </a:solidFill>
              </a:ln>
              <a:effectLst/>
            </c:spPr>
            <c:extLst>
              <c:ext xmlns:c16="http://schemas.microsoft.com/office/drawing/2014/chart" uri="{C3380CC4-5D6E-409C-BE32-E72D297353CC}">
                <c16:uniqueId val="{00000000-0265-4E17-8C73-F6339E779DD3}"/>
              </c:ext>
            </c:extLst>
          </c:dPt>
          <c:dPt>
            <c:idx val="28"/>
            <c:invertIfNegative val="0"/>
            <c:bubble3D val="0"/>
            <c:spPr>
              <a:solidFill>
                <a:schemeClr val="tx2"/>
              </a:solidFill>
              <a:ln>
                <a:solidFill>
                  <a:schemeClr val="tx2"/>
                </a:solidFill>
              </a:ln>
              <a:effectLst/>
            </c:spPr>
            <c:extLst>
              <c:ext xmlns:c16="http://schemas.microsoft.com/office/drawing/2014/chart" uri="{C3380CC4-5D6E-409C-BE32-E72D297353CC}">
                <c16:uniqueId val="{00000004-2159-4552-814D-2D2CFBEA9332}"/>
              </c:ext>
            </c:extLst>
          </c:dPt>
          <c:dPt>
            <c:idx val="29"/>
            <c:invertIfNegative val="0"/>
            <c:bubble3D val="0"/>
            <c:spPr>
              <a:solidFill>
                <a:schemeClr val="accent6"/>
              </a:solidFill>
              <a:ln>
                <a:solidFill>
                  <a:schemeClr val="accent6"/>
                </a:solidFill>
              </a:ln>
              <a:effectLst/>
            </c:spPr>
            <c:extLst>
              <c:ext xmlns:c16="http://schemas.microsoft.com/office/drawing/2014/chart" uri="{C3380CC4-5D6E-409C-BE32-E72D297353CC}">
                <c16:uniqueId val="{00000005-2159-4552-814D-2D2CFBEA9332}"/>
              </c:ext>
            </c:extLst>
          </c:dPt>
          <c:dLbls>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265-4E17-8C73-F6339E779DD3}"/>
                </c:ext>
              </c:extLst>
            </c:dLbl>
            <c:dLbl>
              <c:idx val="2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159-4552-814D-2D2CFBEA9332}"/>
                </c:ext>
              </c:extLst>
            </c:dLbl>
            <c:dLbl>
              <c:idx val="29"/>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159-4552-814D-2D2CFBEA933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Sheet1!$A$2:$A$31</c:f>
              <c:strCache>
                <c:ptCount val="30"/>
                <c:pt idx="0">
                  <c:v>Greenwich</c:v>
                </c:pt>
                <c:pt idx="1">
                  <c:v>Southwark</c:v>
                </c:pt>
                <c:pt idx="2">
                  <c:v>Barking and Dagenham</c:v>
                </c:pt>
                <c:pt idx="3">
                  <c:v>Bexley</c:v>
                </c:pt>
                <c:pt idx="4">
                  <c:v>Tower Hamlets</c:v>
                </c:pt>
                <c:pt idx="5">
                  <c:v>Redbridge</c:v>
                </c:pt>
                <c:pt idx="6">
                  <c:v>Waltham Forest</c:v>
                </c:pt>
                <c:pt idx="7">
                  <c:v>Lambeth</c:v>
                </c:pt>
                <c:pt idx="8">
                  <c:v>Hillingdon</c:v>
                </c:pt>
                <c:pt idx="9">
                  <c:v>Havering</c:v>
                </c:pt>
                <c:pt idx="10">
                  <c:v>Croydon</c:v>
                </c:pt>
                <c:pt idx="11">
                  <c:v>Islington</c:v>
                </c:pt>
                <c:pt idx="12">
                  <c:v>Hackney4</c:v>
                </c:pt>
                <c:pt idx="13">
                  <c:v>Lewisham</c:v>
                </c:pt>
                <c:pt idx="14">
                  <c:v>Brent</c:v>
                </c:pt>
                <c:pt idx="15">
                  <c:v>Ealing</c:v>
                </c:pt>
                <c:pt idx="16">
                  <c:v>Kensington and Chelsea</c:v>
                </c:pt>
                <c:pt idx="17">
                  <c:v>Westminster</c:v>
                </c:pt>
                <c:pt idx="18">
                  <c:v>Hammersmith and Fulham</c:v>
                </c:pt>
                <c:pt idx="19">
                  <c:v>Bromley</c:v>
                </c:pt>
                <c:pt idx="20">
                  <c:v>Harrow</c:v>
                </c:pt>
                <c:pt idx="21">
                  <c:v>Barnet</c:v>
                </c:pt>
                <c:pt idx="22">
                  <c:v>Camden</c:v>
                </c:pt>
                <c:pt idx="23">
                  <c:v>Merton</c:v>
                </c:pt>
                <c:pt idx="24">
                  <c:v>Hounslow</c:v>
                </c:pt>
                <c:pt idx="25">
                  <c:v>Kingston upon Thames</c:v>
                </c:pt>
                <c:pt idx="26">
                  <c:v>Richmond upon Thames</c:v>
                </c:pt>
                <c:pt idx="27">
                  <c:v>Haringey</c:v>
                </c:pt>
                <c:pt idx="28">
                  <c:v>LONDON </c:v>
                </c:pt>
                <c:pt idx="29">
                  <c:v>ENGLAND</c:v>
                </c:pt>
              </c:strCache>
            </c:strRef>
          </c:cat>
          <c:val>
            <c:numRef>
              <c:f>Sheet1!$B$2:$B$31</c:f>
              <c:numCache>
                <c:formatCode>0.0</c:formatCode>
                <c:ptCount val="30"/>
                <c:pt idx="0">
                  <c:v>27.556818181818201</c:v>
                </c:pt>
                <c:pt idx="1">
                  <c:v>25.7731958762887</c:v>
                </c:pt>
                <c:pt idx="2">
                  <c:v>24.4131455399061</c:v>
                </c:pt>
                <c:pt idx="3">
                  <c:v>22.935779816513801</c:v>
                </c:pt>
                <c:pt idx="4">
                  <c:v>22.408026755852799</c:v>
                </c:pt>
                <c:pt idx="5">
                  <c:v>22.399020807833502</c:v>
                </c:pt>
                <c:pt idx="6">
                  <c:v>22.377622377622401</c:v>
                </c:pt>
                <c:pt idx="7">
                  <c:v>22.3140495867769</c:v>
                </c:pt>
                <c:pt idx="8">
                  <c:v>21.994884910485901</c:v>
                </c:pt>
                <c:pt idx="9">
                  <c:v>21.7977528089888</c:v>
                </c:pt>
                <c:pt idx="10">
                  <c:v>21.784776902887099</c:v>
                </c:pt>
                <c:pt idx="11">
                  <c:v>21.752265861027201</c:v>
                </c:pt>
                <c:pt idx="12">
                  <c:v>21.751412429378501</c:v>
                </c:pt>
                <c:pt idx="13">
                  <c:v>21.690590111642699</c:v>
                </c:pt>
                <c:pt idx="14">
                  <c:v>21.637426900584799</c:v>
                </c:pt>
                <c:pt idx="15">
                  <c:v>21.1633663366337</c:v>
                </c:pt>
                <c:pt idx="16">
                  <c:v>20.958083832335301</c:v>
                </c:pt>
                <c:pt idx="17">
                  <c:v>20.952380952380999</c:v>
                </c:pt>
                <c:pt idx="18">
                  <c:v>20.866141732283499</c:v>
                </c:pt>
                <c:pt idx="19">
                  <c:v>20.5128205128205</c:v>
                </c:pt>
                <c:pt idx="20">
                  <c:v>20.1735357917571</c:v>
                </c:pt>
                <c:pt idx="21">
                  <c:v>18.956743002544499</c:v>
                </c:pt>
                <c:pt idx="22">
                  <c:v>18.902439024390201</c:v>
                </c:pt>
                <c:pt idx="23">
                  <c:v>18.609865470852</c:v>
                </c:pt>
                <c:pt idx="24">
                  <c:v>18.232044198895</c:v>
                </c:pt>
                <c:pt idx="25">
                  <c:v>17.435897435897399</c:v>
                </c:pt>
                <c:pt idx="26">
                  <c:v>17.2205438066465</c:v>
                </c:pt>
                <c:pt idx="27">
                  <c:v>16.8539325842697</c:v>
                </c:pt>
                <c:pt idx="28">
                  <c:v>21.6509942962849</c:v>
                </c:pt>
                <c:pt idx="29" formatCode="General">
                  <c:v>22.96</c:v>
                </c:pt>
              </c:numCache>
            </c:numRef>
          </c:val>
          <c:extLst>
            <c:ext xmlns:c16="http://schemas.microsoft.com/office/drawing/2014/chart" uri="{C3380CC4-5D6E-409C-BE32-E72D297353CC}">
              <c16:uniqueId val="{00000000-2159-4552-814D-2D2CFBEA9332}"/>
            </c:ext>
          </c:extLst>
        </c:ser>
        <c:dLbls>
          <c:showLegendKey val="0"/>
          <c:showVal val="0"/>
          <c:showCatName val="0"/>
          <c:showSerName val="0"/>
          <c:showPercent val="0"/>
          <c:showBubbleSize val="0"/>
        </c:dLbls>
        <c:gapWidth val="219"/>
        <c:overlap val="-27"/>
        <c:axId val="537442504"/>
        <c:axId val="537449064"/>
      </c:barChart>
      <c:catAx>
        <c:axId val="537442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7449064"/>
        <c:crosses val="autoZero"/>
        <c:auto val="1"/>
        <c:lblAlgn val="ctr"/>
        <c:lblOffset val="100"/>
        <c:noMultiLvlLbl val="0"/>
      </c:catAx>
      <c:valAx>
        <c:axId val="537449064"/>
        <c:scaling>
          <c:orientation val="minMax"/>
          <c:min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smtClean="0"/>
                  <a:t>%</a:t>
                </a:r>
                <a:r>
                  <a:rPr lang="en-GB" baseline="0" dirty="0" smtClean="0"/>
                  <a:t> Prevalence Overweight &amp; Obesity</a:t>
                </a:r>
                <a:endParaRPr lang="en-GB"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7442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dirty="0" smtClean="0"/>
              <a:t>Ethnicity</a:t>
            </a:r>
            <a:r>
              <a:rPr lang="en-GB" sz="1400" baseline="0" dirty="0" smtClean="0"/>
              <a:t> Detail %</a:t>
            </a:r>
            <a:endParaRPr lang="en-GB"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Ethnicity Detail 2017/18</c:v>
                </c:pt>
              </c:strCache>
            </c:strRef>
          </c:tx>
          <c:spPr>
            <a:solidFill>
              <a:schemeClr val="accent1"/>
            </a:solidFill>
            <a:ln>
              <a:noFill/>
            </a:ln>
            <a:effectLst/>
          </c:spPr>
          <c:invertIfNegative val="0"/>
          <c:cat>
            <c:strRef>
              <c:f>Sheet1!$A$2:$A$18</c:f>
              <c:strCache>
                <c:ptCount val="17"/>
                <c:pt idx="0">
                  <c:v>Black Caribbean</c:v>
                </c:pt>
                <c:pt idx="1">
                  <c:v>Black African</c:v>
                </c:pt>
                <c:pt idx="2">
                  <c:v>Any Other Black Background</c:v>
                </c:pt>
                <c:pt idx="3">
                  <c:v>Asian Bangladeshi</c:v>
                </c:pt>
                <c:pt idx="4">
                  <c:v>Asian Indian</c:v>
                </c:pt>
                <c:pt idx="5">
                  <c:v>Asian Pakistani</c:v>
                </c:pt>
                <c:pt idx="6">
                  <c:v>Any Other Asian Background</c:v>
                </c:pt>
                <c:pt idx="7">
                  <c:v>White British</c:v>
                </c:pt>
                <c:pt idx="8">
                  <c:v>White Irish</c:v>
                </c:pt>
                <c:pt idx="9">
                  <c:v>Any Other White Background</c:v>
                </c:pt>
                <c:pt idx="10">
                  <c:v>Chinese</c:v>
                </c:pt>
                <c:pt idx="11">
                  <c:v>Mixed - White and Asian</c:v>
                </c:pt>
                <c:pt idx="12">
                  <c:v>Mixed White and Black African</c:v>
                </c:pt>
                <c:pt idx="13">
                  <c:v>White and Black Caribbean</c:v>
                </c:pt>
                <c:pt idx="14">
                  <c:v>Any Other Mixed Background</c:v>
                </c:pt>
                <c:pt idx="15">
                  <c:v>Any Other Ethnic Group</c:v>
                </c:pt>
                <c:pt idx="16">
                  <c:v>Not Stated</c:v>
                </c:pt>
              </c:strCache>
            </c:strRef>
          </c:cat>
          <c:val>
            <c:numRef>
              <c:f>Sheet1!$B$2:$B$18</c:f>
              <c:numCache>
                <c:formatCode>General</c:formatCode>
                <c:ptCount val="17"/>
                <c:pt idx="0">
                  <c:v>6.6</c:v>
                </c:pt>
                <c:pt idx="1">
                  <c:v>9.8000000000000007</c:v>
                </c:pt>
                <c:pt idx="2">
                  <c:v>6.8</c:v>
                </c:pt>
                <c:pt idx="3">
                  <c:v>0.7</c:v>
                </c:pt>
                <c:pt idx="4">
                  <c:v>15.9</c:v>
                </c:pt>
                <c:pt idx="5">
                  <c:v>5.4</c:v>
                </c:pt>
                <c:pt idx="6">
                  <c:v>8.3000000000000007</c:v>
                </c:pt>
                <c:pt idx="7">
                  <c:v>7.5</c:v>
                </c:pt>
                <c:pt idx="8">
                  <c:v>1</c:v>
                </c:pt>
                <c:pt idx="9">
                  <c:v>17.399999999999999</c:v>
                </c:pt>
                <c:pt idx="10">
                  <c:v>0.1</c:v>
                </c:pt>
                <c:pt idx="11">
                  <c:v>1.5</c:v>
                </c:pt>
                <c:pt idx="12">
                  <c:v>1.3</c:v>
                </c:pt>
                <c:pt idx="13">
                  <c:v>1.6</c:v>
                </c:pt>
                <c:pt idx="14">
                  <c:v>2.8</c:v>
                </c:pt>
                <c:pt idx="15">
                  <c:v>10</c:v>
                </c:pt>
                <c:pt idx="16">
                  <c:v>3.2</c:v>
                </c:pt>
              </c:numCache>
            </c:numRef>
          </c:val>
          <c:extLst>
            <c:ext xmlns:c16="http://schemas.microsoft.com/office/drawing/2014/chart" uri="{C3380CC4-5D6E-409C-BE32-E72D297353CC}">
              <c16:uniqueId val="{00000000-55B4-4FAA-9579-A8A1DC403A20}"/>
            </c:ext>
          </c:extLst>
        </c:ser>
        <c:ser>
          <c:idx val="1"/>
          <c:order val="1"/>
          <c:tx>
            <c:strRef>
              <c:f>Sheet1!$C$1</c:f>
              <c:strCache>
                <c:ptCount val="1"/>
                <c:pt idx="0">
                  <c:v>Ethnicity Detail 2018/19</c:v>
                </c:pt>
              </c:strCache>
            </c:strRef>
          </c:tx>
          <c:spPr>
            <a:solidFill>
              <a:schemeClr val="accent2"/>
            </a:solidFill>
            <a:ln>
              <a:noFill/>
            </a:ln>
            <a:effectLst/>
          </c:spPr>
          <c:invertIfNegative val="0"/>
          <c:cat>
            <c:strRef>
              <c:f>Sheet1!$A$2:$A$18</c:f>
              <c:strCache>
                <c:ptCount val="17"/>
                <c:pt idx="0">
                  <c:v>Black Caribbean</c:v>
                </c:pt>
                <c:pt idx="1">
                  <c:v>Black African</c:v>
                </c:pt>
                <c:pt idx="2">
                  <c:v>Any Other Black Background</c:v>
                </c:pt>
                <c:pt idx="3">
                  <c:v>Asian Bangladeshi</c:v>
                </c:pt>
                <c:pt idx="4">
                  <c:v>Asian Indian</c:v>
                </c:pt>
                <c:pt idx="5">
                  <c:v>Asian Pakistani</c:v>
                </c:pt>
                <c:pt idx="6">
                  <c:v>Any Other Asian Background</c:v>
                </c:pt>
                <c:pt idx="7">
                  <c:v>White British</c:v>
                </c:pt>
                <c:pt idx="8">
                  <c:v>White Irish</c:v>
                </c:pt>
                <c:pt idx="9">
                  <c:v>Any Other White Background</c:v>
                </c:pt>
                <c:pt idx="10">
                  <c:v>Chinese</c:v>
                </c:pt>
                <c:pt idx="11">
                  <c:v>Mixed - White and Asian</c:v>
                </c:pt>
                <c:pt idx="12">
                  <c:v>Mixed White and Black African</c:v>
                </c:pt>
                <c:pt idx="13">
                  <c:v>White and Black Caribbean</c:v>
                </c:pt>
                <c:pt idx="14">
                  <c:v>Any Other Mixed Background</c:v>
                </c:pt>
                <c:pt idx="15">
                  <c:v>Any Other Ethnic Group</c:v>
                </c:pt>
                <c:pt idx="16">
                  <c:v>Not Stated</c:v>
                </c:pt>
              </c:strCache>
            </c:strRef>
          </c:cat>
          <c:val>
            <c:numRef>
              <c:f>Sheet1!$C$2:$C$18</c:f>
              <c:numCache>
                <c:formatCode>General</c:formatCode>
                <c:ptCount val="17"/>
                <c:pt idx="0">
                  <c:v>5.5</c:v>
                </c:pt>
                <c:pt idx="1">
                  <c:v>8.9</c:v>
                </c:pt>
                <c:pt idx="2">
                  <c:v>3.2</c:v>
                </c:pt>
                <c:pt idx="3">
                  <c:v>0.6</c:v>
                </c:pt>
                <c:pt idx="4">
                  <c:v>16</c:v>
                </c:pt>
                <c:pt idx="5">
                  <c:v>5.3</c:v>
                </c:pt>
                <c:pt idx="6">
                  <c:v>7.4</c:v>
                </c:pt>
                <c:pt idx="7">
                  <c:v>5.8</c:v>
                </c:pt>
                <c:pt idx="8">
                  <c:v>0.5</c:v>
                </c:pt>
                <c:pt idx="9">
                  <c:v>14</c:v>
                </c:pt>
                <c:pt idx="10">
                  <c:v>0.2</c:v>
                </c:pt>
                <c:pt idx="11">
                  <c:v>1</c:v>
                </c:pt>
                <c:pt idx="12">
                  <c:v>0.9</c:v>
                </c:pt>
                <c:pt idx="13">
                  <c:v>1.2</c:v>
                </c:pt>
                <c:pt idx="14">
                  <c:v>3.6</c:v>
                </c:pt>
                <c:pt idx="15">
                  <c:v>9.6999999999999993</c:v>
                </c:pt>
                <c:pt idx="16">
                  <c:v>16.100000000000001</c:v>
                </c:pt>
              </c:numCache>
            </c:numRef>
          </c:val>
          <c:extLst>
            <c:ext xmlns:c16="http://schemas.microsoft.com/office/drawing/2014/chart" uri="{C3380CC4-5D6E-409C-BE32-E72D297353CC}">
              <c16:uniqueId val="{00000001-55B4-4FAA-9579-A8A1DC403A20}"/>
            </c:ext>
          </c:extLst>
        </c:ser>
        <c:ser>
          <c:idx val="2"/>
          <c:order val="2"/>
          <c:tx>
            <c:strRef>
              <c:f>Sheet1!$D$1</c:f>
              <c:strCache>
                <c:ptCount val="1"/>
                <c:pt idx="0">
                  <c:v>Ethnicity Detail 2019/20</c:v>
                </c:pt>
              </c:strCache>
            </c:strRef>
          </c:tx>
          <c:spPr>
            <a:solidFill>
              <a:schemeClr val="accent3"/>
            </a:solidFill>
            <a:ln>
              <a:noFill/>
            </a:ln>
            <a:effectLst/>
          </c:spPr>
          <c:invertIfNegative val="0"/>
          <c:cat>
            <c:strRef>
              <c:f>Sheet1!$A$2:$A$18</c:f>
              <c:strCache>
                <c:ptCount val="17"/>
                <c:pt idx="0">
                  <c:v>Black Caribbean</c:v>
                </c:pt>
                <c:pt idx="1">
                  <c:v>Black African</c:v>
                </c:pt>
                <c:pt idx="2">
                  <c:v>Any Other Black Background</c:v>
                </c:pt>
                <c:pt idx="3">
                  <c:v>Asian Bangladeshi</c:v>
                </c:pt>
                <c:pt idx="4">
                  <c:v>Asian Indian</c:v>
                </c:pt>
                <c:pt idx="5">
                  <c:v>Asian Pakistani</c:v>
                </c:pt>
                <c:pt idx="6">
                  <c:v>Any Other Asian Background</c:v>
                </c:pt>
                <c:pt idx="7">
                  <c:v>White British</c:v>
                </c:pt>
                <c:pt idx="8">
                  <c:v>White Irish</c:v>
                </c:pt>
                <c:pt idx="9">
                  <c:v>Any Other White Background</c:v>
                </c:pt>
                <c:pt idx="10">
                  <c:v>Chinese</c:v>
                </c:pt>
                <c:pt idx="11">
                  <c:v>Mixed - White and Asian</c:v>
                </c:pt>
                <c:pt idx="12">
                  <c:v>Mixed White and Black African</c:v>
                </c:pt>
                <c:pt idx="13">
                  <c:v>White and Black Caribbean</c:v>
                </c:pt>
                <c:pt idx="14">
                  <c:v>Any Other Mixed Background</c:v>
                </c:pt>
                <c:pt idx="15">
                  <c:v>Any Other Ethnic Group</c:v>
                </c:pt>
                <c:pt idx="16">
                  <c:v>Not Stated</c:v>
                </c:pt>
              </c:strCache>
            </c:strRef>
          </c:cat>
          <c:val>
            <c:numRef>
              <c:f>Sheet1!$D$2:$D$18</c:f>
              <c:numCache>
                <c:formatCode>General</c:formatCode>
                <c:ptCount val="17"/>
                <c:pt idx="0">
                  <c:v>6.6</c:v>
                </c:pt>
                <c:pt idx="1">
                  <c:v>7.3</c:v>
                </c:pt>
                <c:pt idx="2">
                  <c:v>4.9000000000000004</c:v>
                </c:pt>
                <c:pt idx="3">
                  <c:v>0.6</c:v>
                </c:pt>
                <c:pt idx="4">
                  <c:v>13.8</c:v>
                </c:pt>
                <c:pt idx="5">
                  <c:v>4.4000000000000004</c:v>
                </c:pt>
                <c:pt idx="6">
                  <c:v>9.4</c:v>
                </c:pt>
                <c:pt idx="7">
                  <c:v>9.3000000000000007</c:v>
                </c:pt>
                <c:pt idx="8">
                  <c:v>0.7</c:v>
                </c:pt>
                <c:pt idx="9">
                  <c:v>14.3</c:v>
                </c:pt>
                <c:pt idx="10">
                  <c:v>0.1</c:v>
                </c:pt>
                <c:pt idx="11">
                  <c:v>1.2</c:v>
                </c:pt>
                <c:pt idx="12">
                  <c:v>1.1000000000000001</c:v>
                </c:pt>
                <c:pt idx="13">
                  <c:v>1.4</c:v>
                </c:pt>
                <c:pt idx="14">
                  <c:v>3.7</c:v>
                </c:pt>
                <c:pt idx="15">
                  <c:v>11.3</c:v>
                </c:pt>
                <c:pt idx="16">
                  <c:v>10</c:v>
                </c:pt>
              </c:numCache>
            </c:numRef>
          </c:val>
          <c:extLst>
            <c:ext xmlns:c16="http://schemas.microsoft.com/office/drawing/2014/chart" uri="{C3380CC4-5D6E-409C-BE32-E72D297353CC}">
              <c16:uniqueId val="{00000000-E935-4506-8001-DBF3F2A59CA2}"/>
            </c:ext>
          </c:extLst>
        </c:ser>
        <c:dLbls>
          <c:showLegendKey val="0"/>
          <c:showVal val="0"/>
          <c:showCatName val="0"/>
          <c:showSerName val="0"/>
          <c:showPercent val="0"/>
          <c:showBubbleSize val="0"/>
        </c:dLbls>
        <c:gapWidth val="219"/>
        <c:overlap val="-27"/>
        <c:axId val="452335504"/>
        <c:axId val="452332552"/>
      </c:barChart>
      <c:catAx>
        <c:axId val="452335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52332552"/>
        <c:crosses val="autoZero"/>
        <c:auto val="1"/>
        <c:lblAlgn val="ctr"/>
        <c:lblOffset val="100"/>
        <c:noMultiLvlLbl val="0"/>
      </c:catAx>
      <c:valAx>
        <c:axId val="4523325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dirty="0" smtClean="0"/>
                  <a:t>Percentage</a:t>
                </a:r>
                <a:r>
                  <a:rPr lang="en-GB" sz="1200" baseline="0" dirty="0" smtClean="0"/>
                  <a:t> %</a:t>
                </a:r>
                <a:endParaRPr lang="en-GB" sz="1200" dirty="0"/>
              </a:p>
            </c:rich>
          </c:tx>
          <c:layout>
            <c:manualLayout>
              <c:xMode val="edge"/>
              <c:yMode val="edge"/>
              <c:x val="9.433962264150943E-3"/>
              <c:y val="0.2318459077106905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2335504"/>
        <c:crosses val="autoZero"/>
        <c:crossBetween val="between"/>
      </c:valAx>
      <c:spPr>
        <a:noFill/>
        <a:ln>
          <a:noFill/>
        </a:ln>
        <a:effectLst/>
      </c:spPr>
    </c:plotArea>
    <c:legend>
      <c:legendPos val="b"/>
      <c:layout>
        <c:manualLayout>
          <c:xMode val="edge"/>
          <c:yMode val="edge"/>
          <c:x val="5.2960555638092412E-2"/>
          <c:y val="0.87252790179681095"/>
          <c:w val="0.92473926608230572"/>
          <c:h val="0.1106359022378220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GB" sz="1600" dirty="0" smtClean="0"/>
              <a:t>Reception</a:t>
            </a:r>
            <a:r>
              <a:rPr lang="en-GB" sz="1600" baseline="0" dirty="0" smtClean="0"/>
              <a:t> &amp; Year 6</a:t>
            </a:r>
            <a:endParaRPr lang="en-GB"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2017/18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Reception</c:v>
                </c:pt>
                <c:pt idx="1">
                  <c:v>Year 6</c:v>
                </c:pt>
              </c:strCache>
            </c:strRef>
          </c:cat>
          <c:val>
            <c:numRef>
              <c:f>Sheet1!$B$2:$B$3</c:f>
              <c:numCache>
                <c:formatCode>General</c:formatCode>
                <c:ptCount val="2"/>
                <c:pt idx="0">
                  <c:v>49.3</c:v>
                </c:pt>
                <c:pt idx="1">
                  <c:v>50.7</c:v>
                </c:pt>
              </c:numCache>
            </c:numRef>
          </c:val>
          <c:extLst>
            <c:ext xmlns:c16="http://schemas.microsoft.com/office/drawing/2014/chart" uri="{C3380CC4-5D6E-409C-BE32-E72D297353CC}">
              <c16:uniqueId val="{00000000-8F69-48CE-AA6F-171834437390}"/>
            </c:ext>
          </c:extLst>
        </c:ser>
        <c:ser>
          <c:idx val="1"/>
          <c:order val="1"/>
          <c:tx>
            <c:strRef>
              <c:f>Sheet1!$C$1</c:f>
              <c:strCache>
                <c:ptCount val="1"/>
                <c:pt idx="0">
                  <c:v>2018/19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Reception</c:v>
                </c:pt>
                <c:pt idx="1">
                  <c:v>Year 6</c:v>
                </c:pt>
              </c:strCache>
            </c:strRef>
          </c:cat>
          <c:val>
            <c:numRef>
              <c:f>Sheet1!$C$2:$C$3</c:f>
              <c:numCache>
                <c:formatCode>General</c:formatCode>
                <c:ptCount val="2"/>
                <c:pt idx="0">
                  <c:v>49.2</c:v>
                </c:pt>
                <c:pt idx="1">
                  <c:v>50.8</c:v>
                </c:pt>
              </c:numCache>
            </c:numRef>
          </c:val>
          <c:extLst>
            <c:ext xmlns:c16="http://schemas.microsoft.com/office/drawing/2014/chart" uri="{C3380CC4-5D6E-409C-BE32-E72D297353CC}">
              <c16:uniqueId val="{00000001-8F69-48CE-AA6F-171834437390}"/>
            </c:ext>
          </c:extLst>
        </c:ser>
        <c:ser>
          <c:idx val="2"/>
          <c:order val="2"/>
          <c:tx>
            <c:strRef>
              <c:f>Sheet1!$D$1</c:f>
              <c:strCache>
                <c:ptCount val="1"/>
                <c:pt idx="0">
                  <c:v>2019/20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Reception</c:v>
                </c:pt>
                <c:pt idx="1">
                  <c:v>Year 6</c:v>
                </c:pt>
              </c:strCache>
            </c:strRef>
          </c:cat>
          <c:val>
            <c:numRef>
              <c:f>Sheet1!$D$2:$D$3</c:f>
              <c:numCache>
                <c:formatCode>General</c:formatCode>
                <c:ptCount val="2"/>
                <c:pt idx="0">
                  <c:v>48.8</c:v>
                </c:pt>
                <c:pt idx="1">
                  <c:v>51.2</c:v>
                </c:pt>
              </c:numCache>
            </c:numRef>
          </c:val>
          <c:extLst>
            <c:ext xmlns:c16="http://schemas.microsoft.com/office/drawing/2014/chart" uri="{C3380CC4-5D6E-409C-BE32-E72D297353CC}">
              <c16:uniqueId val="{00000000-6ABE-4A90-98E2-39C77B05F17C}"/>
            </c:ext>
          </c:extLst>
        </c:ser>
        <c:dLbls>
          <c:showLegendKey val="0"/>
          <c:showVal val="0"/>
          <c:showCatName val="0"/>
          <c:showSerName val="0"/>
          <c:showPercent val="0"/>
          <c:showBubbleSize val="0"/>
        </c:dLbls>
        <c:gapWidth val="219"/>
        <c:overlap val="-27"/>
        <c:axId val="381810528"/>
        <c:axId val="381812496"/>
      </c:barChart>
      <c:catAx>
        <c:axId val="38181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1812496"/>
        <c:crosses val="autoZero"/>
        <c:auto val="1"/>
        <c:lblAlgn val="ctr"/>
        <c:lblOffset val="100"/>
        <c:noMultiLvlLbl val="0"/>
      </c:catAx>
      <c:valAx>
        <c:axId val="381812496"/>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smtClean="0"/>
                  <a:t>Percentage</a:t>
                </a:r>
                <a:r>
                  <a:rPr lang="en-GB" baseline="0" dirty="0" smtClean="0"/>
                  <a:t> %</a:t>
                </a:r>
                <a:endParaRPr lang="en-GB"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1810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GB" sz="1600" dirty="0" smtClean="0"/>
              <a:t>BMI</a:t>
            </a:r>
            <a:r>
              <a:rPr lang="en-GB" sz="1600" baseline="0" dirty="0" smtClean="0"/>
              <a:t> Code </a:t>
            </a:r>
            <a:endParaRPr lang="en-GB"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2017/18</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Underweight</c:v>
                </c:pt>
                <c:pt idx="1">
                  <c:v>Healthy Weight</c:v>
                </c:pt>
                <c:pt idx="2">
                  <c:v>Overweight</c:v>
                </c:pt>
                <c:pt idx="3">
                  <c:v>Very Overweight</c:v>
                </c:pt>
              </c:strCache>
            </c:strRef>
          </c:cat>
          <c:val>
            <c:numRef>
              <c:f>Sheet1!$B$2:$B$5</c:f>
              <c:numCache>
                <c:formatCode>General</c:formatCode>
                <c:ptCount val="4"/>
                <c:pt idx="0">
                  <c:v>1.8</c:v>
                </c:pt>
                <c:pt idx="1">
                  <c:v>61.4</c:v>
                </c:pt>
                <c:pt idx="2">
                  <c:v>15.3</c:v>
                </c:pt>
                <c:pt idx="3">
                  <c:v>21.5</c:v>
                </c:pt>
              </c:numCache>
            </c:numRef>
          </c:val>
          <c:extLst>
            <c:ext xmlns:c16="http://schemas.microsoft.com/office/drawing/2014/chart" uri="{C3380CC4-5D6E-409C-BE32-E72D297353CC}">
              <c16:uniqueId val="{00000000-D9FE-45E8-AAA2-17D06C0A9A33}"/>
            </c:ext>
          </c:extLst>
        </c:ser>
        <c:ser>
          <c:idx val="1"/>
          <c:order val="1"/>
          <c:tx>
            <c:strRef>
              <c:f>Sheet1!$C$1</c:f>
              <c:strCache>
                <c:ptCount val="1"/>
                <c:pt idx="0">
                  <c:v>2018/19</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Underweight</c:v>
                </c:pt>
                <c:pt idx="1">
                  <c:v>Healthy Weight</c:v>
                </c:pt>
                <c:pt idx="2">
                  <c:v>Overweight</c:v>
                </c:pt>
                <c:pt idx="3">
                  <c:v>Very Overweight</c:v>
                </c:pt>
              </c:strCache>
            </c:strRef>
          </c:cat>
          <c:val>
            <c:numRef>
              <c:f>Sheet1!$C$2:$C$5</c:f>
              <c:numCache>
                <c:formatCode>General</c:formatCode>
                <c:ptCount val="4"/>
                <c:pt idx="0">
                  <c:v>2.2999999999999998</c:v>
                </c:pt>
                <c:pt idx="1">
                  <c:v>63.8</c:v>
                </c:pt>
                <c:pt idx="2">
                  <c:v>14.3</c:v>
                </c:pt>
                <c:pt idx="3">
                  <c:v>19.5</c:v>
                </c:pt>
              </c:numCache>
            </c:numRef>
          </c:val>
          <c:extLst>
            <c:ext xmlns:c16="http://schemas.microsoft.com/office/drawing/2014/chart" uri="{C3380CC4-5D6E-409C-BE32-E72D297353CC}">
              <c16:uniqueId val="{00000001-D9FE-45E8-AAA2-17D06C0A9A33}"/>
            </c:ext>
          </c:extLst>
        </c:ser>
        <c:ser>
          <c:idx val="2"/>
          <c:order val="2"/>
          <c:tx>
            <c:strRef>
              <c:f>Sheet1!$D$1</c:f>
              <c:strCache>
                <c:ptCount val="1"/>
                <c:pt idx="0">
                  <c:v>2019/20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Underweight</c:v>
                </c:pt>
                <c:pt idx="1">
                  <c:v>Healthy Weight</c:v>
                </c:pt>
                <c:pt idx="2">
                  <c:v>Overweight</c:v>
                </c:pt>
                <c:pt idx="3">
                  <c:v>Very Overweight</c:v>
                </c:pt>
              </c:strCache>
            </c:strRef>
          </c:cat>
          <c:val>
            <c:numRef>
              <c:f>Sheet1!$D$2:$D$5</c:f>
              <c:numCache>
                <c:formatCode>General</c:formatCode>
                <c:ptCount val="4"/>
                <c:pt idx="0">
                  <c:v>2.5</c:v>
                </c:pt>
                <c:pt idx="1">
                  <c:v>66.5</c:v>
                </c:pt>
                <c:pt idx="2">
                  <c:v>12.7</c:v>
                </c:pt>
                <c:pt idx="3">
                  <c:v>18.3</c:v>
                </c:pt>
              </c:numCache>
            </c:numRef>
          </c:val>
          <c:extLst>
            <c:ext xmlns:c16="http://schemas.microsoft.com/office/drawing/2014/chart" uri="{C3380CC4-5D6E-409C-BE32-E72D297353CC}">
              <c16:uniqueId val="{00000000-B57F-4824-AD98-5697D77206A6}"/>
            </c:ext>
          </c:extLst>
        </c:ser>
        <c:dLbls>
          <c:showLegendKey val="0"/>
          <c:showVal val="0"/>
          <c:showCatName val="0"/>
          <c:showSerName val="0"/>
          <c:showPercent val="0"/>
          <c:showBubbleSize val="0"/>
        </c:dLbls>
        <c:gapWidth val="219"/>
        <c:overlap val="-27"/>
        <c:axId val="352445920"/>
        <c:axId val="352446248"/>
      </c:barChart>
      <c:catAx>
        <c:axId val="352445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2446248"/>
        <c:crosses val="autoZero"/>
        <c:auto val="1"/>
        <c:lblAlgn val="ctr"/>
        <c:lblOffset val="100"/>
        <c:noMultiLvlLbl val="0"/>
      </c:catAx>
      <c:valAx>
        <c:axId val="3524462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smtClean="0"/>
                  <a:t>Percentage</a:t>
                </a:r>
                <a:r>
                  <a:rPr lang="en-GB" baseline="0" dirty="0" smtClean="0"/>
                  <a:t> %</a:t>
                </a:r>
                <a:endParaRPr lang="en-GB"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2445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GB" sz="1600" dirty="0" smtClean="0"/>
              <a:t>BMI</a:t>
            </a:r>
            <a:r>
              <a:rPr lang="en-GB" sz="1600" baseline="0" dirty="0" smtClean="0"/>
              <a:t> Code </a:t>
            </a:r>
            <a:endParaRPr lang="en-GB"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2017/18</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Underweight</c:v>
                </c:pt>
                <c:pt idx="1">
                  <c:v>Healthy Weight</c:v>
                </c:pt>
                <c:pt idx="2">
                  <c:v>Overweight</c:v>
                </c:pt>
                <c:pt idx="3">
                  <c:v>Very Overweight</c:v>
                </c:pt>
              </c:strCache>
            </c:strRef>
          </c:cat>
          <c:val>
            <c:numRef>
              <c:f>Sheet1!$B$2:$B$5</c:f>
              <c:numCache>
                <c:formatCode>General</c:formatCode>
                <c:ptCount val="4"/>
                <c:pt idx="0">
                  <c:v>128</c:v>
                </c:pt>
                <c:pt idx="1">
                  <c:v>4425</c:v>
                </c:pt>
                <c:pt idx="2">
                  <c:v>1102</c:v>
                </c:pt>
                <c:pt idx="3">
                  <c:v>1547</c:v>
                </c:pt>
              </c:numCache>
            </c:numRef>
          </c:val>
          <c:extLst>
            <c:ext xmlns:c16="http://schemas.microsoft.com/office/drawing/2014/chart" uri="{C3380CC4-5D6E-409C-BE32-E72D297353CC}">
              <c16:uniqueId val="{00000000-2C8A-4319-9987-D0B2F0113113}"/>
            </c:ext>
          </c:extLst>
        </c:ser>
        <c:ser>
          <c:idx val="1"/>
          <c:order val="1"/>
          <c:tx>
            <c:strRef>
              <c:f>Sheet1!$C$1</c:f>
              <c:strCache>
                <c:ptCount val="1"/>
                <c:pt idx="0">
                  <c:v>2018/19</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Underweight</c:v>
                </c:pt>
                <c:pt idx="1">
                  <c:v>Healthy Weight</c:v>
                </c:pt>
                <c:pt idx="2">
                  <c:v>Overweight</c:v>
                </c:pt>
                <c:pt idx="3">
                  <c:v>Very Overweight</c:v>
                </c:pt>
              </c:strCache>
            </c:strRef>
          </c:cat>
          <c:val>
            <c:numRef>
              <c:f>Sheet1!$C$2:$C$5</c:f>
              <c:numCache>
                <c:formatCode>General</c:formatCode>
                <c:ptCount val="4"/>
                <c:pt idx="0">
                  <c:v>168</c:v>
                </c:pt>
                <c:pt idx="1">
                  <c:v>4622</c:v>
                </c:pt>
                <c:pt idx="2">
                  <c:v>1039</c:v>
                </c:pt>
                <c:pt idx="3">
                  <c:v>1414</c:v>
                </c:pt>
              </c:numCache>
            </c:numRef>
          </c:val>
          <c:extLst>
            <c:ext xmlns:c16="http://schemas.microsoft.com/office/drawing/2014/chart" uri="{C3380CC4-5D6E-409C-BE32-E72D297353CC}">
              <c16:uniqueId val="{00000001-2C8A-4319-9987-D0B2F0113113}"/>
            </c:ext>
          </c:extLst>
        </c:ser>
        <c:ser>
          <c:idx val="2"/>
          <c:order val="2"/>
          <c:tx>
            <c:strRef>
              <c:f>Sheet1!$D$1</c:f>
              <c:strCache>
                <c:ptCount val="1"/>
                <c:pt idx="0">
                  <c:v>2019/20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Underweight</c:v>
                </c:pt>
                <c:pt idx="1">
                  <c:v>Healthy Weight</c:v>
                </c:pt>
                <c:pt idx="2">
                  <c:v>Overweight</c:v>
                </c:pt>
                <c:pt idx="3">
                  <c:v>Very Overweight</c:v>
                </c:pt>
              </c:strCache>
            </c:strRef>
          </c:cat>
          <c:val>
            <c:numRef>
              <c:f>Sheet1!$D$2:$D$5</c:f>
              <c:numCache>
                <c:formatCode>General</c:formatCode>
                <c:ptCount val="4"/>
                <c:pt idx="0">
                  <c:v>177</c:v>
                </c:pt>
                <c:pt idx="1">
                  <c:v>4664</c:v>
                </c:pt>
                <c:pt idx="2">
                  <c:v>889</c:v>
                </c:pt>
                <c:pt idx="3">
                  <c:v>1287</c:v>
                </c:pt>
              </c:numCache>
            </c:numRef>
          </c:val>
          <c:extLst>
            <c:ext xmlns:c16="http://schemas.microsoft.com/office/drawing/2014/chart" uri="{C3380CC4-5D6E-409C-BE32-E72D297353CC}">
              <c16:uniqueId val="{00000002-2C8A-4319-9987-D0B2F0113113}"/>
            </c:ext>
          </c:extLst>
        </c:ser>
        <c:dLbls>
          <c:showLegendKey val="0"/>
          <c:showVal val="0"/>
          <c:showCatName val="0"/>
          <c:showSerName val="0"/>
          <c:showPercent val="0"/>
          <c:showBubbleSize val="0"/>
        </c:dLbls>
        <c:gapWidth val="219"/>
        <c:overlap val="-27"/>
        <c:axId val="352445920"/>
        <c:axId val="352446248"/>
      </c:barChart>
      <c:catAx>
        <c:axId val="352445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2446248"/>
        <c:crosses val="autoZero"/>
        <c:auto val="1"/>
        <c:lblAlgn val="ctr"/>
        <c:lblOffset val="100"/>
        <c:noMultiLvlLbl val="0"/>
      </c:catAx>
      <c:valAx>
        <c:axId val="3524462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smtClean="0"/>
                  <a:t>Number</a:t>
                </a:r>
                <a:endParaRPr lang="en-GB"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2445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GB" sz="1600" dirty="0" smtClean="0"/>
              <a:t>School</a:t>
            </a:r>
            <a:r>
              <a:rPr lang="en-GB" sz="1600" baseline="0" dirty="0" smtClean="0"/>
              <a:t> Year Comparison</a:t>
            </a:r>
            <a:endParaRPr lang="en-GB"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Sheet1!$A$2</c:f>
              <c:strCache>
                <c:ptCount val="1"/>
                <c:pt idx="0">
                  <c:v>Reception</c:v>
                </c:pt>
              </c:strCache>
            </c:strRef>
          </c:tx>
          <c:spPr>
            <a:solidFill>
              <a:schemeClr val="accent6"/>
            </a:solidFill>
            <a:ln>
              <a:noFill/>
            </a:ln>
            <a:effectLst/>
          </c:spPr>
          <c:invertIfNegative val="0"/>
          <c:cat>
            <c:strRef>
              <c:f>Sheet1!$B$1:$M$1</c:f>
              <c:strCache>
                <c:ptCount val="12"/>
                <c:pt idx="0">
                  <c:v>Underweight 2017</c:v>
                </c:pt>
                <c:pt idx="1">
                  <c:v>Underweight 2018</c:v>
                </c:pt>
                <c:pt idx="2">
                  <c:v>Underweight 2019</c:v>
                </c:pt>
                <c:pt idx="3">
                  <c:v>Healthy Weight 2017</c:v>
                </c:pt>
                <c:pt idx="4">
                  <c:v>Healthy Weight 2018</c:v>
                </c:pt>
                <c:pt idx="5">
                  <c:v>Healthy Weight 2019</c:v>
                </c:pt>
                <c:pt idx="6">
                  <c:v>Overweight 2017</c:v>
                </c:pt>
                <c:pt idx="7">
                  <c:v>Overweight 2018</c:v>
                </c:pt>
                <c:pt idx="8">
                  <c:v>Overweight 2019</c:v>
                </c:pt>
                <c:pt idx="9">
                  <c:v>Very Overweight 2017</c:v>
                </c:pt>
                <c:pt idx="10">
                  <c:v>Very Overweight 2018</c:v>
                </c:pt>
                <c:pt idx="11">
                  <c:v>Very Overweight 2019</c:v>
                </c:pt>
              </c:strCache>
            </c:strRef>
          </c:cat>
          <c:val>
            <c:numRef>
              <c:f>Sheet1!$B$2:$M$2</c:f>
              <c:numCache>
                <c:formatCode>General</c:formatCode>
                <c:ptCount val="12"/>
                <c:pt idx="0">
                  <c:v>1.6891891891891893</c:v>
                </c:pt>
                <c:pt idx="1">
                  <c:v>2.559774964838256</c:v>
                </c:pt>
                <c:pt idx="2">
                  <c:v>2.2000000000000002</c:v>
                </c:pt>
                <c:pt idx="3">
                  <c:v>68.721846846846844</c:v>
                </c:pt>
                <c:pt idx="4">
                  <c:v>71.476793248945143</c:v>
                </c:pt>
                <c:pt idx="5">
                  <c:v>76.2</c:v>
                </c:pt>
                <c:pt idx="6">
                  <c:v>14.864864864864865</c:v>
                </c:pt>
                <c:pt idx="7">
                  <c:v>13.164556962025317</c:v>
                </c:pt>
                <c:pt idx="8">
                  <c:v>10.4</c:v>
                </c:pt>
                <c:pt idx="9">
                  <c:v>14.724099099099099</c:v>
                </c:pt>
                <c:pt idx="10">
                  <c:v>12.79887482419128</c:v>
                </c:pt>
                <c:pt idx="11">
                  <c:v>11.2</c:v>
                </c:pt>
              </c:numCache>
            </c:numRef>
          </c:val>
          <c:extLst>
            <c:ext xmlns:c16="http://schemas.microsoft.com/office/drawing/2014/chart" uri="{C3380CC4-5D6E-409C-BE32-E72D297353CC}">
              <c16:uniqueId val="{00000000-166F-4750-A16D-76DCC0C3A9AC}"/>
            </c:ext>
          </c:extLst>
        </c:ser>
        <c:ser>
          <c:idx val="1"/>
          <c:order val="1"/>
          <c:tx>
            <c:strRef>
              <c:f>Sheet1!$A$3</c:f>
              <c:strCache>
                <c:ptCount val="1"/>
                <c:pt idx="0">
                  <c:v>Year 6</c:v>
                </c:pt>
              </c:strCache>
            </c:strRef>
          </c:tx>
          <c:spPr>
            <a:solidFill>
              <a:schemeClr val="accent5"/>
            </a:solidFill>
            <a:ln>
              <a:noFill/>
            </a:ln>
            <a:effectLst/>
          </c:spPr>
          <c:invertIfNegative val="0"/>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A7-4ACE-A21A-83BA5839019D}"/>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A7-4ACE-A21A-83BA5839019D}"/>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1A2-41FC-B421-B01F48D5EE4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Underweight 2017</c:v>
                </c:pt>
                <c:pt idx="1">
                  <c:v>Underweight 2018</c:v>
                </c:pt>
                <c:pt idx="2">
                  <c:v>Underweight 2019</c:v>
                </c:pt>
                <c:pt idx="3">
                  <c:v>Healthy Weight 2017</c:v>
                </c:pt>
                <c:pt idx="4">
                  <c:v>Healthy Weight 2018</c:v>
                </c:pt>
                <c:pt idx="5">
                  <c:v>Healthy Weight 2019</c:v>
                </c:pt>
                <c:pt idx="6">
                  <c:v>Overweight 2017</c:v>
                </c:pt>
                <c:pt idx="7">
                  <c:v>Overweight 2018</c:v>
                </c:pt>
                <c:pt idx="8">
                  <c:v>Overweight 2019</c:v>
                </c:pt>
                <c:pt idx="9">
                  <c:v>Very Overweight 2017</c:v>
                </c:pt>
                <c:pt idx="10">
                  <c:v>Very Overweight 2018</c:v>
                </c:pt>
                <c:pt idx="11">
                  <c:v>Very Overweight 2019</c:v>
                </c:pt>
              </c:strCache>
            </c:strRef>
          </c:cat>
          <c:val>
            <c:numRef>
              <c:f>Sheet1!$B$3:$M$3</c:f>
              <c:numCache>
                <c:formatCode>General</c:formatCode>
                <c:ptCount val="12"/>
                <c:pt idx="0">
                  <c:v>1.8630136986301369</c:v>
                </c:pt>
                <c:pt idx="1">
                  <c:v>2.0878524945770067</c:v>
                </c:pt>
                <c:pt idx="2">
                  <c:v>2.8</c:v>
                </c:pt>
                <c:pt idx="3">
                  <c:v>54.356164383561648</c:v>
                </c:pt>
                <c:pt idx="4">
                  <c:v>56.426247288503248</c:v>
                </c:pt>
                <c:pt idx="5">
                  <c:v>57.2</c:v>
                </c:pt>
                <c:pt idx="6">
                  <c:v>15.726027397260273</c:v>
                </c:pt>
                <c:pt idx="7">
                  <c:v>15.482646420824295</c:v>
                </c:pt>
                <c:pt idx="8">
                  <c:v>14.8</c:v>
                </c:pt>
                <c:pt idx="9">
                  <c:v>28.054794520547944</c:v>
                </c:pt>
                <c:pt idx="10">
                  <c:v>26.003253796095443</c:v>
                </c:pt>
                <c:pt idx="11">
                  <c:v>25.2</c:v>
                </c:pt>
              </c:numCache>
            </c:numRef>
          </c:val>
          <c:extLst>
            <c:ext xmlns:c16="http://schemas.microsoft.com/office/drawing/2014/chart" uri="{C3380CC4-5D6E-409C-BE32-E72D297353CC}">
              <c16:uniqueId val="{00000001-166F-4750-A16D-76DCC0C3A9AC}"/>
            </c:ext>
          </c:extLst>
        </c:ser>
        <c:dLbls>
          <c:showLegendKey val="0"/>
          <c:showVal val="0"/>
          <c:showCatName val="0"/>
          <c:showSerName val="0"/>
          <c:showPercent val="0"/>
          <c:showBubbleSize val="0"/>
        </c:dLbls>
        <c:gapWidth val="219"/>
        <c:axId val="429537448"/>
        <c:axId val="429537776"/>
      </c:barChart>
      <c:catAx>
        <c:axId val="429537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9537776"/>
        <c:crosses val="autoZero"/>
        <c:auto val="1"/>
        <c:lblAlgn val="ctr"/>
        <c:lblOffset val="100"/>
        <c:noMultiLvlLbl val="0"/>
      </c:catAx>
      <c:valAx>
        <c:axId val="4295377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smtClean="0"/>
                  <a:t>Percentage</a:t>
                </a:r>
                <a:r>
                  <a:rPr lang="en-GB" baseline="0" dirty="0" smtClean="0"/>
                  <a:t> %</a:t>
                </a:r>
                <a:endParaRPr lang="en-GB"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9537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GB" sz="1600" dirty="0" smtClean="0"/>
              <a:t>Obese</a:t>
            </a:r>
            <a:endParaRPr lang="en-GB"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Obese in reception year</c:v>
                </c:pt>
              </c:strCache>
            </c:strRef>
          </c:tx>
          <c:spPr>
            <a:ln w="28575" cap="rnd">
              <a:solidFill>
                <a:schemeClr val="accent1"/>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Sheet1!$B$1:$G$1</c:f>
              <c:strCache>
                <c:ptCount val="6"/>
                <c:pt idx="0">
                  <c:v>2014/15 (academic)</c:v>
                </c:pt>
                <c:pt idx="1">
                  <c:v>2015/16 (academic)</c:v>
                </c:pt>
                <c:pt idx="2">
                  <c:v>2016/17 (academic)</c:v>
                </c:pt>
                <c:pt idx="3">
                  <c:v>2017/18 (academic)</c:v>
                </c:pt>
                <c:pt idx="4">
                  <c:v>2018/19 (academic)</c:v>
                </c:pt>
                <c:pt idx="5">
                  <c:v>2019/20 (academic)</c:v>
                </c:pt>
              </c:strCache>
            </c:strRef>
          </c:cat>
          <c:val>
            <c:numRef>
              <c:f>Sheet1!$B$2:$G$2</c:f>
              <c:numCache>
                <c:formatCode>General</c:formatCode>
                <c:ptCount val="6"/>
                <c:pt idx="0">
                  <c:v>10.16</c:v>
                </c:pt>
                <c:pt idx="1">
                  <c:v>10.07</c:v>
                </c:pt>
                <c:pt idx="2">
                  <c:v>13.66</c:v>
                </c:pt>
                <c:pt idx="3">
                  <c:v>14.72</c:v>
                </c:pt>
                <c:pt idx="4">
                  <c:v>12.8</c:v>
                </c:pt>
                <c:pt idx="5">
                  <c:v>11.2</c:v>
                </c:pt>
              </c:numCache>
            </c:numRef>
          </c:val>
          <c:smooth val="0"/>
          <c:extLst>
            <c:ext xmlns:c16="http://schemas.microsoft.com/office/drawing/2014/chart" uri="{C3380CC4-5D6E-409C-BE32-E72D297353CC}">
              <c16:uniqueId val="{00000000-042D-43A5-8706-C668D820279A}"/>
            </c:ext>
          </c:extLst>
        </c:ser>
        <c:ser>
          <c:idx val="1"/>
          <c:order val="1"/>
          <c:tx>
            <c:strRef>
              <c:f>Sheet1!$A$3</c:f>
              <c:strCache>
                <c:ptCount val="1"/>
                <c:pt idx="0">
                  <c:v>Obese in year 6</c:v>
                </c:pt>
              </c:strCache>
            </c:strRef>
          </c:tx>
          <c:spPr>
            <a:ln w="28575" cap="rnd">
              <a:solidFill>
                <a:schemeClr val="accent2"/>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olidFill>
                <a:prstDash val="sysDot"/>
              </a:ln>
              <a:effectLst/>
            </c:spPr>
            <c:trendlineType val="linear"/>
            <c:dispRSqr val="0"/>
            <c:dispEq val="0"/>
          </c:trendline>
          <c:cat>
            <c:strRef>
              <c:f>Sheet1!$B$1:$G$1</c:f>
              <c:strCache>
                <c:ptCount val="6"/>
                <c:pt idx="0">
                  <c:v>2014/15 (academic)</c:v>
                </c:pt>
                <c:pt idx="1">
                  <c:v>2015/16 (academic)</c:v>
                </c:pt>
                <c:pt idx="2">
                  <c:v>2016/17 (academic)</c:v>
                </c:pt>
                <c:pt idx="3">
                  <c:v>2017/18 (academic)</c:v>
                </c:pt>
                <c:pt idx="4">
                  <c:v>2018/19 (academic)</c:v>
                </c:pt>
                <c:pt idx="5">
                  <c:v>2019/20 (academic)</c:v>
                </c:pt>
              </c:strCache>
            </c:strRef>
          </c:cat>
          <c:val>
            <c:numRef>
              <c:f>Sheet1!$B$3:$G$3</c:f>
              <c:numCache>
                <c:formatCode>General</c:formatCode>
                <c:ptCount val="6"/>
                <c:pt idx="0">
                  <c:v>23.83</c:v>
                </c:pt>
                <c:pt idx="1">
                  <c:v>24.17</c:v>
                </c:pt>
                <c:pt idx="2">
                  <c:v>28.31</c:v>
                </c:pt>
                <c:pt idx="3">
                  <c:v>28.05</c:v>
                </c:pt>
                <c:pt idx="4">
                  <c:v>26</c:v>
                </c:pt>
                <c:pt idx="5">
                  <c:v>25.2</c:v>
                </c:pt>
              </c:numCache>
            </c:numRef>
          </c:val>
          <c:smooth val="0"/>
          <c:extLst>
            <c:ext xmlns:c16="http://schemas.microsoft.com/office/drawing/2014/chart" uri="{C3380CC4-5D6E-409C-BE32-E72D297353CC}">
              <c16:uniqueId val="{00000001-042D-43A5-8706-C668D820279A}"/>
            </c:ext>
          </c:extLst>
        </c:ser>
        <c:dLbls>
          <c:showLegendKey val="0"/>
          <c:showVal val="0"/>
          <c:showCatName val="0"/>
          <c:showSerName val="0"/>
          <c:showPercent val="0"/>
          <c:showBubbleSize val="0"/>
        </c:dLbls>
        <c:smooth val="0"/>
        <c:axId val="478175360"/>
        <c:axId val="478170768"/>
      </c:lineChart>
      <c:catAx>
        <c:axId val="478175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8170768"/>
        <c:crosses val="autoZero"/>
        <c:auto val="1"/>
        <c:lblAlgn val="ctr"/>
        <c:lblOffset val="100"/>
        <c:noMultiLvlLbl val="0"/>
      </c:catAx>
      <c:valAx>
        <c:axId val="478170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smtClean="0"/>
                  <a:t>Percentage</a:t>
                </a:r>
                <a:r>
                  <a:rPr lang="en-GB" baseline="0" dirty="0" smtClean="0"/>
                  <a:t> %</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8175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GB" sz="1600" dirty="0" smtClean="0"/>
              <a:t>Overweight</a:t>
            </a:r>
            <a:r>
              <a:rPr lang="en-GB" sz="1600" baseline="0" dirty="0" smtClean="0"/>
              <a:t> &amp; Obese</a:t>
            </a:r>
            <a:endParaRPr lang="en-GB"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Overweight and obese in reception year</c:v>
                </c:pt>
              </c:strCache>
            </c:strRef>
          </c:tx>
          <c:spPr>
            <a:ln w="28575" cap="rnd">
              <a:solidFill>
                <a:schemeClr val="accent1"/>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Sheet1!$B$1:$G$1</c:f>
              <c:strCache>
                <c:ptCount val="6"/>
                <c:pt idx="0">
                  <c:v>2014/15 (academic)</c:v>
                </c:pt>
                <c:pt idx="1">
                  <c:v>2015/16 (academic)</c:v>
                </c:pt>
                <c:pt idx="2">
                  <c:v>2016/17 (academic)</c:v>
                </c:pt>
                <c:pt idx="3">
                  <c:v>2017/18 (academic)</c:v>
                </c:pt>
                <c:pt idx="4">
                  <c:v>2018/19 (academic)</c:v>
                </c:pt>
                <c:pt idx="5">
                  <c:v>2019/20 (academic)</c:v>
                </c:pt>
              </c:strCache>
            </c:strRef>
          </c:cat>
          <c:val>
            <c:numRef>
              <c:f>Sheet1!$B$2:$G$2</c:f>
              <c:numCache>
                <c:formatCode>General</c:formatCode>
                <c:ptCount val="6"/>
                <c:pt idx="0">
                  <c:v>20.9</c:v>
                </c:pt>
                <c:pt idx="1">
                  <c:v>21.29</c:v>
                </c:pt>
                <c:pt idx="2">
                  <c:v>28.39</c:v>
                </c:pt>
                <c:pt idx="3">
                  <c:v>29.58</c:v>
                </c:pt>
                <c:pt idx="4">
                  <c:v>25.96</c:v>
                </c:pt>
                <c:pt idx="5">
                  <c:v>21.6</c:v>
                </c:pt>
              </c:numCache>
            </c:numRef>
          </c:val>
          <c:smooth val="0"/>
          <c:extLst>
            <c:ext xmlns:c16="http://schemas.microsoft.com/office/drawing/2014/chart" uri="{C3380CC4-5D6E-409C-BE32-E72D297353CC}">
              <c16:uniqueId val="{00000000-E3A6-47A3-917E-6239C63BAE28}"/>
            </c:ext>
          </c:extLst>
        </c:ser>
        <c:ser>
          <c:idx val="1"/>
          <c:order val="1"/>
          <c:tx>
            <c:strRef>
              <c:f>Sheet1!$A$3</c:f>
              <c:strCache>
                <c:ptCount val="1"/>
                <c:pt idx="0">
                  <c:v>Overweight and obese in year 6</c:v>
                </c:pt>
              </c:strCache>
            </c:strRef>
          </c:tx>
          <c:spPr>
            <a:ln w="28575" cap="rnd">
              <a:solidFill>
                <a:schemeClr val="accent2"/>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olidFill>
                <a:prstDash val="sysDot"/>
              </a:ln>
              <a:effectLst/>
            </c:spPr>
            <c:trendlineType val="linear"/>
            <c:dispRSqr val="0"/>
            <c:dispEq val="0"/>
          </c:trendline>
          <c:cat>
            <c:strRef>
              <c:f>Sheet1!$B$1:$G$1</c:f>
              <c:strCache>
                <c:ptCount val="6"/>
                <c:pt idx="0">
                  <c:v>2014/15 (academic)</c:v>
                </c:pt>
                <c:pt idx="1">
                  <c:v>2015/16 (academic)</c:v>
                </c:pt>
                <c:pt idx="2">
                  <c:v>2016/17 (academic)</c:v>
                </c:pt>
                <c:pt idx="3">
                  <c:v>2017/18 (academic)</c:v>
                </c:pt>
                <c:pt idx="4">
                  <c:v>2018/19 (academic)</c:v>
                </c:pt>
                <c:pt idx="5">
                  <c:v>2019/20 (academic)</c:v>
                </c:pt>
              </c:strCache>
            </c:strRef>
          </c:cat>
          <c:val>
            <c:numRef>
              <c:f>Sheet1!$B$3:$G$3</c:f>
              <c:numCache>
                <c:formatCode>General</c:formatCode>
                <c:ptCount val="6"/>
                <c:pt idx="0">
                  <c:v>37.29</c:v>
                </c:pt>
                <c:pt idx="1">
                  <c:v>39.799999999999997</c:v>
                </c:pt>
                <c:pt idx="2">
                  <c:v>43.57</c:v>
                </c:pt>
                <c:pt idx="3">
                  <c:v>43.78</c:v>
                </c:pt>
                <c:pt idx="4">
                  <c:v>41.48</c:v>
                </c:pt>
                <c:pt idx="5">
                  <c:v>40</c:v>
                </c:pt>
              </c:numCache>
            </c:numRef>
          </c:val>
          <c:smooth val="0"/>
          <c:extLst>
            <c:ext xmlns:c16="http://schemas.microsoft.com/office/drawing/2014/chart" uri="{C3380CC4-5D6E-409C-BE32-E72D297353CC}">
              <c16:uniqueId val="{00000001-E3A6-47A3-917E-6239C63BAE28}"/>
            </c:ext>
          </c:extLst>
        </c:ser>
        <c:dLbls>
          <c:showLegendKey val="0"/>
          <c:showVal val="0"/>
          <c:showCatName val="0"/>
          <c:showSerName val="0"/>
          <c:showPercent val="0"/>
          <c:showBubbleSize val="0"/>
        </c:dLbls>
        <c:smooth val="0"/>
        <c:axId val="478175360"/>
        <c:axId val="478170768"/>
      </c:lineChart>
      <c:catAx>
        <c:axId val="478175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8170768"/>
        <c:crosses val="autoZero"/>
        <c:auto val="1"/>
        <c:lblAlgn val="ctr"/>
        <c:lblOffset val="100"/>
        <c:noMultiLvlLbl val="0"/>
      </c:catAx>
      <c:valAx>
        <c:axId val="478170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smtClean="0"/>
                  <a:t>Percentage</a:t>
                </a:r>
                <a:r>
                  <a:rPr lang="en-GB" baseline="0" dirty="0" smtClean="0"/>
                  <a:t> %</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8175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withinLinear" id="16">
  <a:schemeClr val="accent3"/>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648EE2-22D7-4481-926F-3ADDAEBBCD4E}" type="doc">
      <dgm:prSet loTypeId="urn:microsoft.com/office/officeart/2011/layout/HexagonRadial" loCatId="cycle" qsTypeId="urn:microsoft.com/office/officeart/2005/8/quickstyle/simple1" qsCatId="simple" csTypeId="urn:microsoft.com/office/officeart/2005/8/colors/colorful4" csCatId="colorful" phldr="1"/>
      <dgm:spPr/>
      <dgm:t>
        <a:bodyPr/>
        <a:lstStyle/>
        <a:p>
          <a:endParaRPr lang="en-US"/>
        </a:p>
      </dgm:t>
    </dgm:pt>
    <dgm:pt modelId="{03B6DDC1-0471-456C-BD05-17A73E3FE850}">
      <dgm:prSet phldrT="[Text]" custT="1"/>
      <dgm:spPr/>
      <dgm:t>
        <a:bodyPr/>
        <a:lstStyle/>
        <a:p>
          <a:r>
            <a:rPr lang="en-US" sz="1800" dirty="0" smtClean="0"/>
            <a:t>BMI Key Statistics</a:t>
          </a:r>
          <a:endParaRPr lang="en-US" sz="1800" dirty="0"/>
        </a:p>
      </dgm:t>
    </dgm:pt>
    <dgm:pt modelId="{BEE3E45B-83D1-4EB5-BA27-5243955C7818}" type="parTrans" cxnId="{E179A67F-4A72-4437-A8CB-9A38335204E8}">
      <dgm:prSet/>
      <dgm:spPr/>
      <dgm:t>
        <a:bodyPr/>
        <a:lstStyle/>
        <a:p>
          <a:endParaRPr lang="en-US"/>
        </a:p>
      </dgm:t>
    </dgm:pt>
    <dgm:pt modelId="{4A217B1F-75B7-4C18-BEE5-77CCBC03C919}" type="sibTrans" cxnId="{E179A67F-4A72-4437-A8CB-9A38335204E8}">
      <dgm:prSet/>
      <dgm:spPr/>
      <dgm:t>
        <a:bodyPr/>
        <a:lstStyle/>
        <a:p>
          <a:endParaRPr lang="en-US"/>
        </a:p>
      </dgm:t>
    </dgm:pt>
    <dgm:pt modelId="{B9948EA5-F15E-4F20-834F-AB845DD7A848}">
      <dgm:prSet phldrT="[Text]" custT="1"/>
      <dgm:spPr/>
      <dgm:t>
        <a:bodyPr/>
        <a:lstStyle/>
        <a:p>
          <a:r>
            <a:rPr lang="en-US" sz="1400" dirty="0" smtClean="0"/>
            <a:t>20.3% of boys very overweight</a:t>
          </a:r>
          <a:endParaRPr lang="en-US" sz="1400" dirty="0"/>
        </a:p>
      </dgm:t>
    </dgm:pt>
    <dgm:pt modelId="{EE244290-5BED-4344-A417-ED37D6BC3737}" type="parTrans" cxnId="{4436E90C-0A9A-4F63-A5E3-0BFE51EFFB36}">
      <dgm:prSet/>
      <dgm:spPr/>
      <dgm:t>
        <a:bodyPr/>
        <a:lstStyle/>
        <a:p>
          <a:endParaRPr lang="en-US"/>
        </a:p>
      </dgm:t>
    </dgm:pt>
    <dgm:pt modelId="{40C8CDB4-387B-41AC-B7D4-67C951328BC7}" type="sibTrans" cxnId="{4436E90C-0A9A-4F63-A5E3-0BFE51EFFB36}">
      <dgm:prSet/>
      <dgm:spPr/>
      <dgm:t>
        <a:bodyPr/>
        <a:lstStyle/>
        <a:p>
          <a:endParaRPr lang="en-US"/>
        </a:p>
      </dgm:t>
    </dgm:pt>
    <dgm:pt modelId="{B61B700E-8138-4622-99A0-E67663DFEDE6}">
      <dgm:prSet phldrT="[Text]" custT="1"/>
      <dgm:spPr/>
      <dgm:t>
        <a:bodyPr/>
        <a:lstStyle/>
        <a:p>
          <a:r>
            <a:rPr lang="en-US" sz="1400" dirty="0" smtClean="0"/>
            <a:t>12.7% overweight &amp; 18.3% very overweight (obese) = 31%</a:t>
          </a:r>
          <a:endParaRPr lang="en-US" sz="1400" dirty="0"/>
        </a:p>
      </dgm:t>
    </dgm:pt>
    <dgm:pt modelId="{239BD604-FC95-4E97-AE5D-55BB92A3219D}" type="parTrans" cxnId="{9692FD64-5B69-4767-8AA5-42873BC70C36}">
      <dgm:prSet/>
      <dgm:spPr/>
      <dgm:t>
        <a:bodyPr/>
        <a:lstStyle/>
        <a:p>
          <a:endParaRPr lang="en-US"/>
        </a:p>
      </dgm:t>
    </dgm:pt>
    <dgm:pt modelId="{13F79BE4-8732-4AE0-8E8D-642E5F0F6DF5}" type="sibTrans" cxnId="{9692FD64-5B69-4767-8AA5-42873BC70C36}">
      <dgm:prSet/>
      <dgm:spPr/>
      <dgm:t>
        <a:bodyPr/>
        <a:lstStyle/>
        <a:p>
          <a:endParaRPr lang="en-US"/>
        </a:p>
      </dgm:t>
    </dgm:pt>
    <dgm:pt modelId="{21A0E5F3-9E9A-4F16-8AED-22E95495CB41}">
      <dgm:prSet phldrT="[Text]"/>
      <dgm:spPr/>
      <dgm:t>
        <a:bodyPr/>
        <a:lstStyle/>
        <a:p>
          <a:r>
            <a:rPr lang="en-US" dirty="0" smtClean="0"/>
            <a:t>Of the very overweight 4.5% severely obese</a:t>
          </a:r>
          <a:endParaRPr lang="en-US" dirty="0"/>
        </a:p>
      </dgm:t>
    </dgm:pt>
    <dgm:pt modelId="{4311391B-C5CC-44CE-9845-D070AC786F19}" type="parTrans" cxnId="{5484735D-22B4-4A6E-B7F2-4B594D21FE0B}">
      <dgm:prSet/>
      <dgm:spPr/>
      <dgm:t>
        <a:bodyPr/>
        <a:lstStyle/>
        <a:p>
          <a:endParaRPr lang="en-US"/>
        </a:p>
      </dgm:t>
    </dgm:pt>
    <dgm:pt modelId="{2094A760-9FAD-4D61-B00C-708D8F9D1B83}" type="sibTrans" cxnId="{5484735D-22B4-4A6E-B7F2-4B594D21FE0B}">
      <dgm:prSet/>
      <dgm:spPr/>
      <dgm:t>
        <a:bodyPr/>
        <a:lstStyle/>
        <a:p>
          <a:endParaRPr lang="en-US"/>
        </a:p>
      </dgm:t>
    </dgm:pt>
    <dgm:pt modelId="{BFD3C106-3219-41EF-B799-CCEB86C0FC29}">
      <dgm:prSet phldrT="[Text]" custT="1"/>
      <dgm:spPr/>
      <dgm:t>
        <a:bodyPr/>
        <a:lstStyle/>
        <a:p>
          <a:r>
            <a:rPr lang="en-US" sz="1400" dirty="0" smtClean="0"/>
            <a:t>12 wards exceed average for overweight &amp; very overweight</a:t>
          </a:r>
          <a:endParaRPr lang="en-US" sz="1400" dirty="0"/>
        </a:p>
      </dgm:t>
    </dgm:pt>
    <dgm:pt modelId="{5DD1F366-4679-4DA3-A782-19C26245B711}" type="parTrans" cxnId="{423B54EE-1B85-4396-B901-AE678FF231C7}">
      <dgm:prSet/>
      <dgm:spPr/>
      <dgm:t>
        <a:bodyPr/>
        <a:lstStyle/>
        <a:p>
          <a:endParaRPr lang="en-US"/>
        </a:p>
      </dgm:t>
    </dgm:pt>
    <dgm:pt modelId="{E30F241B-5630-4487-BDAF-2D87F8AB2DAE}" type="sibTrans" cxnId="{423B54EE-1B85-4396-B901-AE678FF231C7}">
      <dgm:prSet/>
      <dgm:spPr/>
      <dgm:t>
        <a:bodyPr/>
        <a:lstStyle/>
        <a:p>
          <a:endParaRPr lang="en-US"/>
        </a:p>
      </dgm:t>
    </dgm:pt>
    <dgm:pt modelId="{ED492A65-70BF-4542-9515-EB8860C9C76F}">
      <dgm:prSet phldrT="[Text]" custT="1"/>
      <dgm:spPr/>
      <dgm:t>
        <a:bodyPr/>
        <a:lstStyle/>
        <a:p>
          <a:r>
            <a:rPr lang="en-US" sz="1400" dirty="0" smtClean="0"/>
            <a:t>37 schools where BMI exceeded average for overweight and very overweight</a:t>
          </a:r>
          <a:endParaRPr lang="en-US" sz="1400" dirty="0"/>
        </a:p>
      </dgm:t>
    </dgm:pt>
    <dgm:pt modelId="{1A263E7B-EE8F-42DF-BA42-3910D85D3E11}" type="parTrans" cxnId="{9F163885-2AA1-4F29-BD68-4016D364E359}">
      <dgm:prSet/>
      <dgm:spPr/>
      <dgm:t>
        <a:bodyPr/>
        <a:lstStyle/>
        <a:p>
          <a:endParaRPr lang="en-US"/>
        </a:p>
      </dgm:t>
    </dgm:pt>
    <dgm:pt modelId="{E8948A19-ED45-4C12-AF0E-D39BD2ED7A75}" type="sibTrans" cxnId="{9F163885-2AA1-4F29-BD68-4016D364E359}">
      <dgm:prSet/>
      <dgm:spPr/>
      <dgm:t>
        <a:bodyPr/>
        <a:lstStyle/>
        <a:p>
          <a:endParaRPr lang="en-US"/>
        </a:p>
      </dgm:t>
    </dgm:pt>
    <dgm:pt modelId="{CA2245C0-348F-44FE-BE20-838088F22E0F}">
      <dgm:prSet phldrT="[Text]" custT="1"/>
      <dgm:spPr/>
      <dgm:t>
        <a:bodyPr/>
        <a:lstStyle/>
        <a:p>
          <a:r>
            <a:rPr lang="en-US" sz="1400" dirty="0" smtClean="0"/>
            <a:t>24% of the black ethnic group very overweight</a:t>
          </a:r>
          <a:endParaRPr lang="en-US" sz="1400" dirty="0"/>
        </a:p>
      </dgm:t>
    </dgm:pt>
    <dgm:pt modelId="{F4144311-7199-4DF2-8C81-47AEB5BD617B}" type="parTrans" cxnId="{A18E5397-AA22-4A47-9AE4-D5F6789E5941}">
      <dgm:prSet/>
      <dgm:spPr/>
      <dgm:t>
        <a:bodyPr/>
        <a:lstStyle/>
        <a:p>
          <a:endParaRPr lang="en-US"/>
        </a:p>
      </dgm:t>
    </dgm:pt>
    <dgm:pt modelId="{24466704-9D18-4E2F-A827-5DDFAB6E7241}" type="sibTrans" cxnId="{A18E5397-AA22-4A47-9AE4-D5F6789E5941}">
      <dgm:prSet/>
      <dgm:spPr/>
      <dgm:t>
        <a:bodyPr/>
        <a:lstStyle/>
        <a:p>
          <a:endParaRPr lang="en-US"/>
        </a:p>
      </dgm:t>
    </dgm:pt>
    <dgm:pt modelId="{A50EDC9A-26AA-404A-8DF7-598E2381D482}" type="pres">
      <dgm:prSet presAssocID="{5C648EE2-22D7-4481-926F-3ADDAEBBCD4E}" presName="Name0" presStyleCnt="0">
        <dgm:presLayoutVars>
          <dgm:chMax val="1"/>
          <dgm:chPref val="1"/>
          <dgm:dir/>
          <dgm:animOne val="branch"/>
          <dgm:animLvl val="lvl"/>
        </dgm:presLayoutVars>
      </dgm:prSet>
      <dgm:spPr/>
      <dgm:t>
        <a:bodyPr/>
        <a:lstStyle/>
        <a:p>
          <a:endParaRPr lang="en-US"/>
        </a:p>
      </dgm:t>
    </dgm:pt>
    <dgm:pt modelId="{3122448B-AB19-4196-9E61-959EC9C26F12}" type="pres">
      <dgm:prSet presAssocID="{03B6DDC1-0471-456C-BD05-17A73E3FE850}" presName="Parent" presStyleLbl="node0" presStyleIdx="0" presStyleCnt="1">
        <dgm:presLayoutVars>
          <dgm:chMax val="6"/>
          <dgm:chPref val="6"/>
        </dgm:presLayoutVars>
      </dgm:prSet>
      <dgm:spPr/>
      <dgm:t>
        <a:bodyPr/>
        <a:lstStyle/>
        <a:p>
          <a:endParaRPr lang="en-US"/>
        </a:p>
      </dgm:t>
    </dgm:pt>
    <dgm:pt modelId="{8B235792-2FF9-499C-B5C6-5480C4356046}" type="pres">
      <dgm:prSet presAssocID="{B9948EA5-F15E-4F20-834F-AB845DD7A848}" presName="Accent1" presStyleCnt="0"/>
      <dgm:spPr/>
    </dgm:pt>
    <dgm:pt modelId="{EAC727D7-13D4-45F8-993F-5C4895A7C22A}" type="pres">
      <dgm:prSet presAssocID="{B9948EA5-F15E-4F20-834F-AB845DD7A848}" presName="Accent" presStyleLbl="bgShp" presStyleIdx="0" presStyleCnt="6"/>
      <dgm:spPr/>
    </dgm:pt>
    <dgm:pt modelId="{A5EF752B-B57A-41AA-BD62-DFB40362D2C7}" type="pres">
      <dgm:prSet presAssocID="{B9948EA5-F15E-4F20-834F-AB845DD7A848}" presName="Child1" presStyleLbl="node1" presStyleIdx="0" presStyleCnt="6">
        <dgm:presLayoutVars>
          <dgm:chMax val="0"/>
          <dgm:chPref val="0"/>
          <dgm:bulletEnabled val="1"/>
        </dgm:presLayoutVars>
      </dgm:prSet>
      <dgm:spPr/>
      <dgm:t>
        <a:bodyPr/>
        <a:lstStyle/>
        <a:p>
          <a:endParaRPr lang="en-US"/>
        </a:p>
      </dgm:t>
    </dgm:pt>
    <dgm:pt modelId="{BDDBAF43-2D0E-4D67-8A13-ADA331055062}" type="pres">
      <dgm:prSet presAssocID="{B61B700E-8138-4622-99A0-E67663DFEDE6}" presName="Accent2" presStyleCnt="0"/>
      <dgm:spPr/>
    </dgm:pt>
    <dgm:pt modelId="{97DD624A-63DA-4F77-8590-F81C5FD85118}" type="pres">
      <dgm:prSet presAssocID="{B61B700E-8138-4622-99A0-E67663DFEDE6}" presName="Accent" presStyleLbl="bgShp" presStyleIdx="1" presStyleCnt="6"/>
      <dgm:spPr/>
    </dgm:pt>
    <dgm:pt modelId="{AF4EBEBF-5854-4C24-9875-176A1EE42646}" type="pres">
      <dgm:prSet presAssocID="{B61B700E-8138-4622-99A0-E67663DFEDE6}" presName="Child2" presStyleLbl="node1" presStyleIdx="1" presStyleCnt="6">
        <dgm:presLayoutVars>
          <dgm:chMax val="0"/>
          <dgm:chPref val="0"/>
          <dgm:bulletEnabled val="1"/>
        </dgm:presLayoutVars>
      </dgm:prSet>
      <dgm:spPr/>
      <dgm:t>
        <a:bodyPr/>
        <a:lstStyle/>
        <a:p>
          <a:endParaRPr lang="en-US"/>
        </a:p>
      </dgm:t>
    </dgm:pt>
    <dgm:pt modelId="{1EF8FA3A-4523-4F82-A6B0-D401CF3147E1}" type="pres">
      <dgm:prSet presAssocID="{21A0E5F3-9E9A-4F16-8AED-22E95495CB41}" presName="Accent3" presStyleCnt="0"/>
      <dgm:spPr/>
    </dgm:pt>
    <dgm:pt modelId="{6D90FBEE-1AC2-47BD-B181-DD363584ECAD}" type="pres">
      <dgm:prSet presAssocID="{21A0E5F3-9E9A-4F16-8AED-22E95495CB41}" presName="Accent" presStyleLbl="bgShp" presStyleIdx="2" presStyleCnt="6"/>
      <dgm:spPr/>
    </dgm:pt>
    <dgm:pt modelId="{CE9873A0-F00B-4BB5-A596-C2BE78762122}" type="pres">
      <dgm:prSet presAssocID="{21A0E5F3-9E9A-4F16-8AED-22E95495CB41}" presName="Child3" presStyleLbl="node1" presStyleIdx="2" presStyleCnt="6">
        <dgm:presLayoutVars>
          <dgm:chMax val="0"/>
          <dgm:chPref val="0"/>
          <dgm:bulletEnabled val="1"/>
        </dgm:presLayoutVars>
      </dgm:prSet>
      <dgm:spPr/>
      <dgm:t>
        <a:bodyPr/>
        <a:lstStyle/>
        <a:p>
          <a:endParaRPr lang="en-US"/>
        </a:p>
      </dgm:t>
    </dgm:pt>
    <dgm:pt modelId="{ACE5034E-D4ED-457B-BE8C-46BBC8D86CFD}" type="pres">
      <dgm:prSet presAssocID="{BFD3C106-3219-41EF-B799-CCEB86C0FC29}" presName="Accent4" presStyleCnt="0"/>
      <dgm:spPr/>
    </dgm:pt>
    <dgm:pt modelId="{5A3F4A5B-B62C-41FB-8C66-3FBBA5155030}" type="pres">
      <dgm:prSet presAssocID="{BFD3C106-3219-41EF-B799-CCEB86C0FC29}" presName="Accent" presStyleLbl="bgShp" presStyleIdx="3" presStyleCnt="6"/>
      <dgm:spPr/>
    </dgm:pt>
    <dgm:pt modelId="{B8860CBE-63FD-4E98-93FA-A2F095B7D0C2}" type="pres">
      <dgm:prSet presAssocID="{BFD3C106-3219-41EF-B799-CCEB86C0FC29}" presName="Child4" presStyleLbl="node1" presStyleIdx="3" presStyleCnt="6">
        <dgm:presLayoutVars>
          <dgm:chMax val="0"/>
          <dgm:chPref val="0"/>
          <dgm:bulletEnabled val="1"/>
        </dgm:presLayoutVars>
      </dgm:prSet>
      <dgm:spPr/>
      <dgm:t>
        <a:bodyPr/>
        <a:lstStyle/>
        <a:p>
          <a:endParaRPr lang="en-US"/>
        </a:p>
      </dgm:t>
    </dgm:pt>
    <dgm:pt modelId="{1B2F0600-97C3-41C1-9A43-8B4FA60A76BA}" type="pres">
      <dgm:prSet presAssocID="{ED492A65-70BF-4542-9515-EB8860C9C76F}" presName="Accent5" presStyleCnt="0"/>
      <dgm:spPr/>
    </dgm:pt>
    <dgm:pt modelId="{CBF2DD50-F0C2-4EF8-BC34-D95E044804D5}" type="pres">
      <dgm:prSet presAssocID="{ED492A65-70BF-4542-9515-EB8860C9C76F}" presName="Accent" presStyleLbl="bgShp" presStyleIdx="4" presStyleCnt="6"/>
      <dgm:spPr/>
    </dgm:pt>
    <dgm:pt modelId="{215E5753-9641-435F-9593-F9E69CCC5694}" type="pres">
      <dgm:prSet presAssocID="{ED492A65-70BF-4542-9515-EB8860C9C76F}" presName="Child5" presStyleLbl="node1" presStyleIdx="4" presStyleCnt="6">
        <dgm:presLayoutVars>
          <dgm:chMax val="0"/>
          <dgm:chPref val="0"/>
          <dgm:bulletEnabled val="1"/>
        </dgm:presLayoutVars>
      </dgm:prSet>
      <dgm:spPr/>
      <dgm:t>
        <a:bodyPr/>
        <a:lstStyle/>
        <a:p>
          <a:endParaRPr lang="en-US"/>
        </a:p>
      </dgm:t>
    </dgm:pt>
    <dgm:pt modelId="{94DA4023-6F3E-4ACA-BC12-8F3C6004FA44}" type="pres">
      <dgm:prSet presAssocID="{CA2245C0-348F-44FE-BE20-838088F22E0F}" presName="Accent6" presStyleCnt="0"/>
      <dgm:spPr/>
    </dgm:pt>
    <dgm:pt modelId="{750A2732-225D-4DB2-82F5-3D7983C9A306}" type="pres">
      <dgm:prSet presAssocID="{CA2245C0-348F-44FE-BE20-838088F22E0F}" presName="Accent" presStyleLbl="bgShp" presStyleIdx="5" presStyleCnt="6"/>
      <dgm:spPr/>
    </dgm:pt>
    <dgm:pt modelId="{E6CA077F-6A49-4A7E-9676-24E733E423FD}" type="pres">
      <dgm:prSet presAssocID="{CA2245C0-348F-44FE-BE20-838088F22E0F}" presName="Child6" presStyleLbl="node1" presStyleIdx="5" presStyleCnt="6">
        <dgm:presLayoutVars>
          <dgm:chMax val="0"/>
          <dgm:chPref val="0"/>
          <dgm:bulletEnabled val="1"/>
        </dgm:presLayoutVars>
      </dgm:prSet>
      <dgm:spPr/>
      <dgm:t>
        <a:bodyPr/>
        <a:lstStyle/>
        <a:p>
          <a:endParaRPr lang="en-US"/>
        </a:p>
      </dgm:t>
    </dgm:pt>
  </dgm:ptLst>
  <dgm:cxnLst>
    <dgm:cxn modelId="{C64E877C-D585-419D-8314-6715336F5C8A}" type="presOf" srcId="{CA2245C0-348F-44FE-BE20-838088F22E0F}" destId="{E6CA077F-6A49-4A7E-9676-24E733E423FD}" srcOrd="0" destOrd="0" presId="urn:microsoft.com/office/officeart/2011/layout/HexagonRadial"/>
    <dgm:cxn modelId="{FB719C1C-F697-4580-AC8D-897FE00A4166}" type="presOf" srcId="{5C648EE2-22D7-4481-926F-3ADDAEBBCD4E}" destId="{A50EDC9A-26AA-404A-8DF7-598E2381D482}" srcOrd="0" destOrd="0" presId="urn:microsoft.com/office/officeart/2011/layout/HexagonRadial"/>
    <dgm:cxn modelId="{9692FD64-5B69-4767-8AA5-42873BC70C36}" srcId="{03B6DDC1-0471-456C-BD05-17A73E3FE850}" destId="{B61B700E-8138-4622-99A0-E67663DFEDE6}" srcOrd="1" destOrd="0" parTransId="{239BD604-FC95-4E97-AE5D-55BB92A3219D}" sibTransId="{13F79BE4-8732-4AE0-8E8D-642E5F0F6DF5}"/>
    <dgm:cxn modelId="{9F06E859-31BD-4B0E-933F-ACB38AF6BD2C}" type="presOf" srcId="{ED492A65-70BF-4542-9515-EB8860C9C76F}" destId="{215E5753-9641-435F-9593-F9E69CCC5694}" srcOrd="0" destOrd="0" presId="urn:microsoft.com/office/officeart/2011/layout/HexagonRadial"/>
    <dgm:cxn modelId="{47B685CF-0353-49F9-B2DE-9129CD6B0B12}" type="presOf" srcId="{21A0E5F3-9E9A-4F16-8AED-22E95495CB41}" destId="{CE9873A0-F00B-4BB5-A596-C2BE78762122}" srcOrd="0" destOrd="0" presId="urn:microsoft.com/office/officeart/2011/layout/HexagonRadial"/>
    <dgm:cxn modelId="{01A28C2C-B5E2-4A1D-B47D-173744045ECB}" type="presOf" srcId="{B61B700E-8138-4622-99A0-E67663DFEDE6}" destId="{AF4EBEBF-5854-4C24-9875-176A1EE42646}" srcOrd="0" destOrd="0" presId="urn:microsoft.com/office/officeart/2011/layout/HexagonRadial"/>
    <dgm:cxn modelId="{5484735D-22B4-4A6E-B7F2-4B594D21FE0B}" srcId="{03B6DDC1-0471-456C-BD05-17A73E3FE850}" destId="{21A0E5F3-9E9A-4F16-8AED-22E95495CB41}" srcOrd="2" destOrd="0" parTransId="{4311391B-C5CC-44CE-9845-D070AC786F19}" sibTransId="{2094A760-9FAD-4D61-B00C-708D8F9D1B83}"/>
    <dgm:cxn modelId="{65E97DBD-91CC-41D6-B5B6-0FFC77CEFC99}" type="presOf" srcId="{B9948EA5-F15E-4F20-834F-AB845DD7A848}" destId="{A5EF752B-B57A-41AA-BD62-DFB40362D2C7}" srcOrd="0" destOrd="0" presId="urn:microsoft.com/office/officeart/2011/layout/HexagonRadial"/>
    <dgm:cxn modelId="{E179A67F-4A72-4437-A8CB-9A38335204E8}" srcId="{5C648EE2-22D7-4481-926F-3ADDAEBBCD4E}" destId="{03B6DDC1-0471-456C-BD05-17A73E3FE850}" srcOrd="0" destOrd="0" parTransId="{BEE3E45B-83D1-4EB5-BA27-5243955C7818}" sibTransId="{4A217B1F-75B7-4C18-BEE5-77CCBC03C919}"/>
    <dgm:cxn modelId="{46C6A0F9-AC05-47D9-A815-209BC71CF46C}" type="presOf" srcId="{BFD3C106-3219-41EF-B799-CCEB86C0FC29}" destId="{B8860CBE-63FD-4E98-93FA-A2F095B7D0C2}" srcOrd="0" destOrd="0" presId="urn:microsoft.com/office/officeart/2011/layout/HexagonRadial"/>
    <dgm:cxn modelId="{2BA8B94C-D60A-4CCF-86F7-F8080DC7C702}" type="presOf" srcId="{03B6DDC1-0471-456C-BD05-17A73E3FE850}" destId="{3122448B-AB19-4196-9E61-959EC9C26F12}" srcOrd="0" destOrd="0" presId="urn:microsoft.com/office/officeart/2011/layout/HexagonRadial"/>
    <dgm:cxn modelId="{4436E90C-0A9A-4F63-A5E3-0BFE51EFFB36}" srcId="{03B6DDC1-0471-456C-BD05-17A73E3FE850}" destId="{B9948EA5-F15E-4F20-834F-AB845DD7A848}" srcOrd="0" destOrd="0" parTransId="{EE244290-5BED-4344-A417-ED37D6BC3737}" sibTransId="{40C8CDB4-387B-41AC-B7D4-67C951328BC7}"/>
    <dgm:cxn modelId="{423B54EE-1B85-4396-B901-AE678FF231C7}" srcId="{03B6DDC1-0471-456C-BD05-17A73E3FE850}" destId="{BFD3C106-3219-41EF-B799-CCEB86C0FC29}" srcOrd="3" destOrd="0" parTransId="{5DD1F366-4679-4DA3-A782-19C26245B711}" sibTransId="{E30F241B-5630-4487-BDAF-2D87F8AB2DAE}"/>
    <dgm:cxn modelId="{A18E5397-AA22-4A47-9AE4-D5F6789E5941}" srcId="{03B6DDC1-0471-456C-BD05-17A73E3FE850}" destId="{CA2245C0-348F-44FE-BE20-838088F22E0F}" srcOrd="5" destOrd="0" parTransId="{F4144311-7199-4DF2-8C81-47AEB5BD617B}" sibTransId="{24466704-9D18-4E2F-A827-5DDFAB6E7241}"/>
    <dgm:cxn modelId="{9F163885-2AA1-4F29-BD68-4016D364E359}" srcId="{03B6DDC1-0471-456C-BD05-17A73E3FE850}" destId="{ED492A65-70BF-4542-9515-EB8860C9C76F}" srcOrd="4" destOrd="0" parTransId="{1A263E7B-EE8F-42DF-BA42-3910D85D3E11}" sibTransId="{E8948A19-ED45-4C12-AF0E-D39BD2ED7A75}"/>
    <dgm:cxn modelId="{46D6B857-F2E1-426C-A21C-9DB9D1C42461}" type="presParOf" srcId="{A50EDC9A-26AA-404A-8DF7-598E2381D482}" destId="{3122448B-AB19-4196-9E61-959EC9C26F12}" srcOrd="0" destOrd="0" presId="urn:microsoft.com/office/officeart/2011/layout/HexagonRadial"/>
    <dgm:cxn modelId="{199D0361-D990-41C7-B619-7620B03F1D8C}" type="presParOf" srcId="{A50EDC9A-26AA-404A-8DF7-598E2381D482}" destId="{8B235792-2FF9-499C-B5C6-5480C4356046}" srcOrd="1" destOrd="0" presId="urn:microsoft.com/office/officeart/2011/layout/HexagonRadial"/>
    <dgm:cxn modelId="{BB9D8345-9AAC-43F3-9B5D-57CBFC9B8164}" type="presParOf" srcId="{8B235792-2FF9-499C-B5C6-5480C4356046}" destId="{EAC727D7-13D4-45F8-993F-5C4895A7C22A}" srcOrd="0" destOrd="0" presId="urn:microsoft.com/office/officeart/2011/layout/HexagonRadial"/>
    <dgm:cxn modelId="{79649002-F3AA-48E3-834A-9F37331B45C6}" type="presParOf" srcId="{A50EDC9A-26AA-404A-8DF7-598E2381D482}" destId="{A5EF752B-B57A-41AA-BD62-DFB40362D2C7}" srcOrd="2" destOrd="0" presId="urn:microsoft.com/office/officeart/2011/layout/HexagonRadial"/>
    <dgm:cxn modelId="{15439C88-0ED3-46A6-92BC-3AFBBFFFFF34}" type="presParOf" srcId="{A50EDC9A-26AA-404A-8DF7-598E2381D482}" destId="{BDDBAF43-2D0E-4D67-8A13-ADA331055062}" srcOrd="3" destOrd="0" presId="urn:microsoft.com/office/officeart/2011/layout/HexagonRadial"/>
    <dgm:cxn modelId="{15597945-8A5A-4738-9F66-9A327C4136BE}" type="presParOf" srcId="{BDDBAF43-2D0E-4D67-8A13-ADA331055062}" destId="{97DD624A-63DA-4F77-8590-F81C5FD85118}" srcOrd="0" destOrd="0" presId="urn:microsoft.com/office/officeart/2011/layout/HexagonRadial"/>
    <dgm:cxn modelId="{392687A8-06F1-4413-8C91-C742C3ABD682}" type="presParOf" srcId="{A50EDC9A-26AA-404A-8DF7-598E2381D482}" destId="{AF4EBEBF-5854-4C24-9875-176A1EE42646}" srcOrd="4" destOrd="0" presId="urn:microsoft.com/office/officeart/2011/layout/HexagonRadial"/>
    <dgm:cxn modelId="{16B9F267-8CBF-4247-BD00-C35D0FF900CC}" type="presParOf" srcId="{A50EDC9A-26AA-404A-8DF7-598E2381D482}" destId="{1EF8FA3A-4523-4F82-A6B0-D401CF3147E1}" srcOrd="5" destOrd="0" presId="urn:microsoft.com/office/officeart/2011/layout/HexagonRadial"/>
    <dgm:cxn modelId="{0CC3CACF-6F58-4DD8-998A-4C431A28C54B}" type="presParOf" srcId="{1EF8FA3A-4523-4F82-A6B0-D401CF3147E1}" destId="{6D90FBEE-1AC2-47BD-B181-DD363584ECAD}" srcOrd="0" destOrd="0" presId="urn:microsoft.com/office/officeart/2011/layout/HexagonRadial"/>
    <dgm:cxn modelId="{5B60BC20-F1FA-4C42-A90D-B3E1431403E0}" type="presParOf" srcId="{A50EDC9A-26AA-404A-8DF7-598E2381D482}" destId="{CE9873A0-F00B-4BB5-A596-C2BE78762122}" srcOrd="6" destOrd="0" presId="urn:microsoft.com/office/officeart/2011/layout/HexagonRadial"/>
    <dgm:cxn modelId="{52726329-401F-478D-A4C2-14CBEEB990BA}" type="presParOf" srcId="{A50EDC9A-26AA-404A-8DF7-598E2381D482}" destId="{ACE5034E-D4ED-457B-BE8C-46BBC8D86CFD}" srcOrd="7" destOrd="0" presId="urn:microsoft.com/office/officeart/2011/layout/HexagonRadial"/>
    <dgm:cxn modelId="{B105B038-0CFD-4435-BCD4-5BA8E46F8A71}" type="presParOf" srcId="{ACE5034E-D4ED-457B-BE8C-46BBC8D86CFD}" destId="{5A3F4A5B-B62C-41FB-8C66-3FBBA5155030}" srcOrd="0" destOrd="0" presId="urn:microsoft.com/office/officeart/2011/layout/HexagonRadial"/>
    <dgm:cxn modelId="{03DE0CE6-E406-4C91-AD5E-B02EB087ACF3}" type="presParOf" srcId="{A50EDC9A-26AA-404A-8DF7-598E2381D482}" destId="{B8860CBE-63FD-4E98-93FA-A2F095B7D0C2}" srcOrd="8" destOrd="0" presId="urn:microsoft.com/office/officeart/2011/layout/HexagonRadial"/>
    <dgm:cxn modelId="{15DDB63E-5AE8-46A9-8135-B2F5882CA1F9}" type="presParOf" srcId="{A50EDC9A-26AA-404A-8DF7-598E2381D482}" destId="{1B2F0600-97C3-41C1-9A43-8B4FA60A76BA}" srcOrd="9" destOrd="0" presId="urn:microsoft.com/office/officeart/2011/layout/HexagonRadial"/>
    <dgm:cxn modelId="{A220AB85-FF4D-4D70-8E4D-0DFB19A92463}" type="presParOf" srcId="{1B2F0600-97C3-41C1-9A43-8B4FA60A76BA}" destId="{CBF2DD50-F0C2-4EF8-BC34-D95E044804D5}" srcOrd="0" destOrd="0" presId="urn:microsoft.com/office/officeart/2011/layout/HexagonRadial"/>
    <dgm:cxn modelId="{430FF347-09AF-4178-95C5-9D9E77575D82}" type="presParOf" srcId="{A50EDC9A-26AA-404A-8DF7-598E2381D482}" destId="{215E5753-9641-435F-9593-F9E69CCC5694}" srcOrd="10" destOrd="0" presId="urn:microsoft.com/office/officeart/2011/layout/HexagonRadial"/>
    <dgm:cxn modelId="{5E84FA51-FD97-417B-98D0-A468BDD792AD}" type="presParOf" srcId="{A50EDC9A-26AA-404A-8DF7-598E2381D482}" destId="{94DA4023-6F3E-4ACA-BC12-8F3C6004FA44}" srcOrd="11" destOrd="0" presId="urn:microsoft.com/office/officeart/2011/layout/HexagonRadial"/>
    <dgm:cxn modelId="{C0EC0B73-22FA-4B2F-B2F4-F176022BF62A}" type="presParOf" srcId="{94DA4023-6F3E-4ACA-BC12-8F3C6004FA44}" destId="{750A2732-225D-4DB2-82F5-3D7983C9A306}" srcOrd="0" destOrd="0" presId="urn:microsoft.com/office/officeart/2011/layout/HexagonRadial"/>
    <dgm:cxn modelId="{A8F7F33F-6BDE-4828-B9F3-406D96DE1AF7}" type="presParOf" srcId="{A50EDC9A-26AA-404A-8DF7-598E2381D482}" destId="{E6CA077F-6A49-4A7E-9676-24E733E423FD}"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2448B-AB19-4196-9E61-959EC9C26F12}">
      <dsp:nvSpPr>
        <dsp:cNvPr id="0" name=""/>
        <dsp:cNvSpPr/>
      </dsp:nvSpPr>
      <dsp:spPr>
        <a:xfrm>
          <a:off x="4880160" y="1514361"/>
          <a:ext cx="1924818" cy="1665046"/>
        </a:xfrm>
        <a:prstGeom prst="hexagon">
          <a:avLst>
            <a:gd name="adj" fmla="val 2857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BMI Key Statistics</a:t>
          </a:r>
          <a:endParaRPr lang="en-US" sz="1800" kern="1200" dirty="0"/>
        </a:p>
      </dsp:txBody>
      <dsp:txXfrm>
        <a:off x="5199129" y="1790283"/>
        <a:ext cx="1286880" cy="1113202"/>
      </dsp:txXfrm>
    </dsp:sp>
    <dsp:sp modelId="{97DD624A-63DA-4F77-8590-F81C5FD85118}">
      <dsp:nvSpPr>
        <dsp:cNvPr id="0" name=""/>
        <dsp:cNvSpPr/>
      </dsp:nvSpPr>
      <dsp:spPr>
        <a:xfrm>
          <a:off x="6085467" y="717748"/>
          <a:ext cx="726228" cy="625741"/>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EF752B-B57A-41AA-BD62-DFB40362D2C7}">
      <dsp:nvSpPr>
        <dsp:cNvPr id="0" name=""/>
        <dsp:cNvSpPr/>
      </dsp:nvSpPr>
      <dsp:spPr>
        <a:xfrm>
          <a:off x="5057464" y="0"/>
          <a:ext cx="1577375" cy="1364614"/>
        </a:xfrm>
        <a:prstGeom prst="hexagon">
          <a:avLst>
            <a:gd name="adj" fmla="val 28570"/>
            <a:gd name="vf" fmla="val 1154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20.3% of boys very overweight</a:t>
          </a:r>
          <a:endParaRPr lang="en-US" sz="1400" kern="1200" dirty="0"/>
        </a:p>
      </dsp:txBody>
      <dsp:txXfrm>
        <a:off x="5318869" y="226146"/>
        <a:ext cx="1054565" cy="912322"/>
      </dsp:txXfrm>
    </dsp:sp>
    <dsp:sp modelId="{6D90FBEE-1AC2-47BD-B181-DD363584ECAD}">
      <dsp:nvSpPr>
        <dsp:cNvPr id="0" name=""/>
        <dsp:cNvSpPr/>
      </dsp:nvSpPr>
      <dsp:spPr>
        <a:xfrm>
          <a:off x="6933032" y="1887553"/>
          <a:ext cx="726228" cy="625741"/>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4EBEBF-5854-4C24-9875-176A1EE42646}">
      <dsp:nvSpPr>
        <dsp:cNvPr id="0" name=""/>
        <dsp:cNvSpPr/>
      </dsp:nvSpPr>
      <dsp:spPr>
        <a:xfrm>
          <a:off x="6504100" y="839329"/>
          <a:ext cx="1577375" cy="1364614"/>
        </a:xfrm>
        <a:prstGeom prst="hexagon">
          <a:avLst>
            <a:gd name="adj" fmla="val 28570"/>
            <a:gd name="vf" fmla="val 115470"/>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12.7% overweight &amp; 18.3% very overweight (obese) = 31%</a:t>
          </a:r>
          <a:endParaRPr lang="en-US" sz="1400" kern="1200" dirty="0"/>
        </a:p>
      </dsp:txBody>
      <dsp:txXfrm>
        <a:off x="6765505" y="1065475"/>
        <a:ext cx="1054565" cy="912322"/>
      </dsp:txXfrm>
    </dsp:sp>
    <dsp:sp modelId="{5A3F4A5B-B62C-41FB-8C66-3FBBA5155030}">
      <dsp:nvSpPr>
        <dsp:cNvPr id="0" name=""/>
        <dsp:cNvSpPr/>
      </dsp:nvSpPr>
      <dsp:spPr>
        <a:xfrm>
          <a:off x="6344258" y="3208042"/>
          <a:ext cx="726228" cy="625741"/>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9873A0-F00B-4BB5-A596-C2BE78762122}">
      <dsp:nvSpPr>
        <dsp:cNvPr id="0" name=""/>
        <dsp:cNvSpPr/>
      </dsp:nvSpPr>
      <dsp:spPr>
        <a:xfrm>
          <a:off x="6504100" y="2489354"/>
          <a:ext cx="1577375" cy="1364614"/>
        </a:xfrm>
        <a:prstGeom prst="hexagon">
          <a:avLst>
            <a:gd name="adj" fmla="val 28570"/>
            <a:gd name="vf" fmla="val 115470"/>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Of the very overweight 4.5% severely obese</a:t>
          </a:r>
          <a:endParaRPr lang="en-US" sz="1400" kern="1200" dirty="0"/>
        </a:p>
      </dsp:txBody>
      <dsp:txXfrm>
        <a:off x="6765505" y="2715500"/>
        <a:ext cx="1054565" cy="912322"/>
      </dsp:txXfrm>
    </dsp:sp>
    <dsp:sp modelId="{CBF2DD50-F0C2-4EF8-BC34-D95E044804D5}">
      <dsp:nvSpPr>
        <dsp:cNvPr id="0" name=""/>
        <dsp:cNvSpPr/>
      </dsp:nvSpPr>
      <dsp:spPr>
        <a:xfrm>
          <a:off x="4883742" y="3345113"/>
          <a:ext cx="726228" cy="625741"/>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860CBE-63FD-4E98-93FA-A2F095B7D0C2}">
      <dsp:nvSpPr>
        <dsp:cNvPr id="0" name=""/>
        <dsp:cNvSpPr/>
      </dsp:nvSpPr>
      <dsp:spPr>
        <a:xfrm>
          <a:off x="5057464" y="3329623"/>
          <a:ext cx="1577375" cy="1364614"/>
        </a:xfrm>
        <a:prstGeom prst="hexagon">
          <a:avLst>
            <a:gd name="adj" fmla="val 28570"/>
            <a:gd name="vf" fmla="val 115470"/>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12 wards exceed average for overweight &amp; very overweight</a:t>
          </a:r>
          <a:endParaRPr lang="en-US" sz="1400" kern="1200" dirty="0"/>
        </a:p>
      </dsp:txBody>
      <dsp:txXfrm>
        <a:off x="5318869" y="3555769"/>
        <a:ext cx="1054565" cy="912322"/>
      </dsp:txXfrm>
    </dsp:sp>
    <dsp:sp modelId="{750A2732-225D-4DB2-82F5-3D7983C9A306}">
      <dsp:nvSpPr>
        <dsp:cNvPr id="0" name=""/>
        <dsp:cNvSpPr/>
      </dsp:nvSpPr>
      <dsp:spPr>
        <a:xfrm>
          <a:off x="4022297" y="2175779"/>
          <a:ext cx="726228" cy="625741"/>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5E5753-9641-435F-9593-F9E69CCC5694}">
      <dsp:nvSpPr>
        <dsp:cNvPr id="0" name=""/>
        <dsp:cNvSpPr/>
      </dsp:nvSpPr>
      <dsp:spPr>
        <a:xfrm>
          <a:off x="3604111" y="2490293"/>
          <a:ext cx="1577375" cy="1364614"/>
        </a:xfrm>
        <a:prstGeom prst="hexagon">
          <a:avLst>
            <a:gd name="adj" fmla="val 28570"/>
            <a:gd name="vf" fmla="val 115470"/>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37 schools where BMI exceeded average for overweight and very overweight</a:t>
          </a:r>
          <a:endParaRPr lang="en-US" sz="1400" kern="1200" dirty="0"/>
        </a:p>
      </dsp:txBody>
      <dsp:txXfrm>
        <a:off x="3865516" y="2716439"/>
        <a:ext cx="1054565" cy="912322"/>
      </dsp:txXfrm>
    </dsp:sp>
    <dsp:sp modelId="{E6CA077F-6A49-4A7E-9676-24E733E423FD}">
      <dsp:nvSpPr>
        <dsp:cNvPr id="0" name=""/>
        <dsp:cNvSpPr/>
      </dsp:nvSpPr>
      <dsp:spPr>
        <a:xfrm>
          <a:off x="3604111" y="837452"/>
          <a:ext cx="1577375" cy="1364614"/>
        </a:xfrm>
        <a:prstGeom prst="hexagon">
          <a:avLst>
            <a:gd name="adj" fmla="val 28570"/>
            <a:gd name="vf" fmla="val 11547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24% of the black ethnic group very overweight</a:t>
          </a:r>
          <a:endParaRPr lang="en-US" sz="1400" kern="1200" dirty="0"/>
        </a:p>
      </dsp:txBody>
      <dsp:txXfrm>
        <a:off x="3865516" y="1063598"/>
        <a:ext cx="1054565" cy="912322"/>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0.06821</cdr:x>
      <cdr:y>0.34407</cdr:y>
    </cdr:from>
    <cdr:to>
      <cdr:x>0.9773</cdr:x>
      <cdr:y>0.35028</cdr:y>
    </cdr:to>
    <cdr:cxnSp macro="">
      <cdr:nvCxnSpPr>
        <cdr:cNvPr id="3" name="Straight Connector 2"/>
        <cdr:cNvCxnSpPr/>
      </cdr:nvCxnSpPr>
      <cdr:spPr>
        <a:xfrm xmlns:a="http://schemas.openxmlformats.org/drawingml/2006/main" flipH="1" flipV="1">
          <a:off x="797115" y="1615128"/>
          <a:ext cx="10623251" cy="29151"/>
        </a:xfrm>
        <a:prstGeom xmlns:a="http://schemas.openxmlformats.org/drawingml/2006/main" prst="line">
          <a:avLst/>
        </a:prstGeom>
      </cdr:spPr>
      <cdr:style>
        <a:lnRef xmlns:a="http://schemas.openxmlformats.org/drawingml/2006/main" idx="2">
          <a:schemeClr val="accent4"/>
        </a:lnRef>
        <a:fillRef xmlns:a="http://schemas.openxmlformats.org/drawingml/2006/main" idx="0">
          <a:schemeClr val="accent4"/>
        </a:fillRef>
        <a:effectRef xmlns:a="http://schemas.openxmlformats.org/drawingml/2006/main" idx="1">
          <a:schemeClr val="accent4"/>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0.04876</cdr:x>
      <cdr:y>0.32451</cdr:y>
    </cdr:from>
    <cdr:to>
      <cdr:x>1</cdr:x>
      <cdr:y>0.32451</cdr:y>
    </cdr:to>
    <cdr:cxnSp macro="">
      <cdr:nvCxnSpPr>
        <cdr:cNvPr id="3" name="Straight Connector 2"/>
        <cdr:cNvCxnSpPr/>
      </cdr:nvCxnSpPr>
      <cdr:spPr>
        <a:xfrm xmlns:a="http://schemas.openxmlformats.org/drawingml/2006/main" flipH="1">
          <a:off x="569843" y="1523310"/>
          <a:ext cx="11115745" cy="0"/>
        </a:xfrm>
        <a:prstGeom xmlns:a="http://schemas.openxmlformats.org/drawingml/2006/main" prst="line">
          <a:avLst/>
        </a:prstGeom>
        <a:ln xmlns:a="http://schemas.openxmlformats.org/drawingml/2006/main">
          <a:solidFill>
            <a:srgbClr val="92D05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DB2DD9-F569-466B-A3E7-2F3AFA277AFF}" type="datetimeFigureOut">
              <a:rPr lang="en-GB" smtClean="0"/>
              <a:t>02/02/2022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485C95-EC15-4F33-B7EA-F1370A2C7D3F}" type="slidenum">
              <a:rPr lang="en-GB" smtClean="0"/>
              <a:t>‹#›</a:t>
            </a:fld>
            <a:endParaRPr lang="en-GB"/>
          </a:p>
        </p:txBody>
      </p:sp>
    </p:spTree>
    <p:extLst>
      <p:ext uri="{BB962C8B-B14F-4D97-AF65-F5344CB8AC3E}">
        <p14:creationId xmlns:p14="http://schemas.microsoft.com/office/powerpoint/2010/main" val="3629703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big reveal of the 5+1 ways to wellbeing</a:t>
            </a:r>
          </a:p>
          <a:p>
            <a:endParaRPr lang="en-GB" dirty="0"/>
          </a:p>
          <a:p>
            <a:r>
              <a:rPr lang="en-GB" dirty="0" smtClean="0"/>
              <a:t>Ask what they think are the evidenced based lifestyle things that are proven to increase resilience and mental wellbeing (it is interesting to note that sleep and nutrition issues are not specifically in the list, but have some validity, so acknowledging them but moving on is important)</a:t>
            </a:r>
          </a:p>
          <a:p>
            <a:endParaRPr lang="en-GB" dirty="0"/>
          </a:p>
          <a:p>
            <a:r>
              <a:rPr lang="en-GB" dirty="0" smtClean="0"/>
              <a:t>The five reveal on clicks (with a hyper link to the New Economics Foundation findings and research report) and a cheeky 6</a:t>
            </a:r>
            <a:r>
              <a:rPr lang="en-GB" baseline="30000" dirty="0" smtClean="0"/>
              <a:t>th</a:t>
            </a:r>
            <a:r>
              <a:rPr lang="en-GB" dirty="0" smtClean="0"/>
              <a:t> has been added about creativity (the evidence for which comes later)</a:t>
            </a:r>
          </a:p>
          <a:p>
            <a:endParaRPr lang="en-GB" dirty="0"/>
          </a:p>
          <a:p>
            <a:r>
              <a:rPr lang="en-GB" dirty="0" smtClean="0"/>
              <a:t>Ask if it all makes sense? And that the following slides will explore each of the 5+1 further.</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D1E12D-F075-433B-85EF-8FF5EC5B87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5398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386" y="185016"/>
            <a:ext cx="11875654"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30194" y="1866614"/>
            <a:ext cx="10923373" cy="41017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030CCE5A-8557-48AA-8B69-26790AAE3229}" type="datetimeFigureOut">
              <a:rPr kumimoji="0" lang="en-US" sz="1200" b="0" i="0" u="none" strike="noStrike" kern="1200" cap="none" spc="0" normalizeH="0" baseline="0" noProof="0">
                <a:ln>
                  <a:noFill/>
                </a:ln>
                <a:solidFill>
                  <a:prstClr val="white">
                    <a:lumMod val="75000"/>
                  </a:prstClr>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2/2/2022</a:t>
            </a:fld>
            <a:endParaRPr kumimoji="0" lang="en-US" sz="1200" b="0" i="0" u="none" strike="noStrike" kern="1200" cap="none" spc="0" normalizeH="0" baseline="0" noProof="0" dirty="0">
              <a:ln>
                <a:noFill/>
              </a:ln>
              <a:solidFill>
                <a:prstClr val="white">
                  <a:lumMod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lumMod val="75000"/>
                </a:prstClr>
              </a:solidFill>
              <a:effectLst/>
              <a:uLnTx/>
              <a:uFillTx/>
              <a:latin typeface="Calibri"/>
              <a:ea typeface="+mn-ea"/>
              <a:cs typeface="+mn-cs"/>
            </a:endParaRPr>
          </a:p>
        </p:txBody>
      </p:sp>
    </p:spTree>
    <p:extLst>
      <p:ext uri="{BB962C8B-B14F-4D97-AF65-F5344CB8AC3E}">
        <p14:creationId xmlns:p14="http://schemas.microsoft.com/office/powerpoint/2010/main" val="1315122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4571DCCB-EDBF-4A64-9568-7D3ED7D4E127}" type="datetimeFigureOut">
              <a:rPr kumimoji="0" lang="en-US" sz="1200" b="0" i="0" u="none" strike="noStrike" kern="1200" cap="none" spc="0" normalizeH="0" baseline="0" noProof="0">
                <a:ln>
                  <a:noFill/>
                </a:ln>
                <a:solidFill>
                  <a:prstClr val="white">
                    <a:lumMod val="75000"/>
                  </a:prstClr>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2/2/2022</a:t>
            </a:fld>
            <a:endParaRPr kumimoji="0" lang="en-US" sz="1200" b="0" i="0" u="none" strike="noStrike" kern="1200" cap="none" spc="0" normalizeH="0" baseline="0" noProof="0" dirty="0">
              <a:ln>
                <a:noFill/>
              </a:ln>
              <a:solidFill>
                <a:prstClr val="white">
                  <a:lumMod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lumMod val="75000"/>
                </a:prstClr>
              </a:solidFill>
              <a:effectLst/>
              <a:uLnTx/>
              <a:uFillTx/>
              <a:latin typeface="Calibri"/>
              <a:ea typeface="+mn-ea"/>
              <a:cs typeface="+mn-cs"/>
            </a:endParaRPr>
          </a:p>
        </p:txBody>
      </p:sp>
    </p:spTree>
    <p:extLst>
      <p:ext uri="{BB962C8B-B14F-4D97-AF65-F5344CB8AC3E}">
        <p14:creationId xmlns:p14="http://schemas.microsoft.com/office/powerpoint/2010/main" val="276749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53D6D188-5D79-4583-9FCB-6319CFD39B13}" type="datetimeFigureOut">
              <a:rPr kumimoji="0" lang="en-US" sz="1200" b="0" i="0" u="none" strike="noStrike" kern="1200" cap="none" spc="0" normalizeH="0" baseline="0" noProof="0">
                <a:ln>
                  <a:noFill/>
                </a:ln>
                <a:solidFill>
                  <a:prstClr val="white">
                    <a:lumMod val="75000"/>
                  </a:prstClr>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2/2/2022</a:t>
            </a:fld>
            <a:endParaRPr kumimoji="0" lang="en-US" sz="1200" b="0" i="0" u="none" strike="noStrike" kern="1200" cap="none" spc="0" normalizeH="0" baseline="0" noProof="0" dirty="0">
              <a:ln>
                <a:noFill/>
              </a:ln>
              <a:solidFill>
                <a:prstClr val="white">
                  <a:lumMod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lumMod val="75000"/>
                </a:prstClr>
              </a:solidFill>
              <a:effectLst/>
              <a:uLnTx/>
              <a:uFillTx/>
              <a:latin typeface="Calibri"/>
              <a:ea typeface="+mn-ea"/>
              <a:cs typeface="+mn-cs"/>
            </a:endParaRPr>
          </a:p>
        </p:txBody>
      </p:sp>
    </p:spTree>
    <p:extLst>
      <p:ext uri="{BB962C8B-B14F-4D97-AF65-F5344CB8AC3E}">
        <p14:creationId xmlns:p14="http://schemas.microsoft.com/office/powerpoint/2010/main" val="2854882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173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600" y="1127126"/>
            <a:ext cx="10515600" cy="835025"/>
          </a:xfrm>
          <a:prstGeom prst="rect">
            <a:avLst/>
          </a:prstGeom>
        </p:spPr>
        <p:txBody>
          <a:bodyPr/>
          <a:lstStyle>
            <a:lvl1pPr>
              <a:defRPr lang="en-GB" sz="4400" b="1" kern="1200" cap="none" spc="0" dirty="0">
                <a:ln w="0"/>
                <a:solidFill>
                  <a:schemeClr val="tx1"/>
                </a:solidFill>
                <a:effectLst/>
                <a:latin typeface="Segoe UI" panose="020B0502040204020203" pitchFamily="34" charset="0"/>
                <a:ea typeface="Segoe UI" panose="020B0502040204020203" pitchFamily="34" charset="0"/>
                <a:cs typeface="Segoe UI" panose="020B0502040204020203" pitchFamily="34" charset="0"/>
              </a:defRPr>
            </a:lvl1pPr>
          </a:lstStyle>
          <a:p>
            <a:r>
              <a:rPr lang="en-US" smtClean="0"/>
              <a:t>Click to edit Master title style</a:t>
            </a:r>
            <a:endParaRPr lang="en-GB" dirty="0"/>
          </a:p>
        </p:txBody>
      </p:sp>
      <p:sp>
        <p:nvSpPr>
          <p:cNvPr id="7" name="Text Placeholder 6"/>
          <p:cNvSpPr>
            <a:spLocks noGrp="1"/>
          </p:cNvSpPr>
          <p:nvPr>
            <p:ph type="body" sz="quarter" idx="10"/>
          </p:nvPr>
        </p:nvSpPr>
        <p:spPr>
          <a:xfrm>
            <a:off x="359228" y="2114778"/>
            <a:ext cx="11506200" cy="4294187"/>
          </a:xfrm>
          <a:prstGeom prst="rect">
            <a:avLst/>
          </a:prstGeom>
        </p:spPr>
        <p:txBody>
          <a:bodyPr/>
          <a:lstStyle>
            <a:lvl1pPr marL="273844" indent="-211931">
              <a:buFont typeface="Wingdings" panose="05000000000000000000" pitchFamily="2" charset="2"/>
              <a:buChar char="Ø"/>
              <a:defRPr sz="28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defRPr>
                <a:latin typeface="Segoe UI" panose="020B0502040204020203" pitchFamily="34" charset="0"/>
                <a:ea typeface="Segoe UI" panose="020B0502040204020203" pitchFamily="34" charset="0"/>
                <a:cs typeface="Segoe UI" panose="020B0502040204020203" pitchFamily="34" charset="0"/>
              </a:defRPr>
            </a:lvl2pPr>
            <a:lvl3pPr>
              <a:defRPr>
                <a:latin typeface="Segoe UI" panose="020B0502040204020203" pitchFamily="34" charset="0"/>
                <a:ea typeface="Segoe UI" panose="020B0502040204020203" pitchFamily="34" charset="0"/>
                <a:cs typeface="Segoe UI" panose="020B0502040204020203" pitchFamily="34" charset="0"/>
              </a:defRPr>
            </a:lvl3pPr>
            <a:lvl4pPr>
              <a:defRPr>
                <a:latin typeface="Segoe UI" panose="020B0502040204020203" pitchFamily="34" charset="0"/>
                <a:ea typeface="Segoe UI" panose="020B0502040204020203" pitchFamily="34" charset="0"/>
                <a:cs typeface="Segoe UI" panose="020B0502040204020203" pitchFamily="34" charset="0"/>
              </a:defRPr>
            </a:lvl4pPr>
            <a:lvl5pPr>
              <a:defRPr>
                <a:latin typeface="Segoe UI" panose="020B0502040204020203" pitchFamily="34" charset="0"/>
                <a:ea typeface="Segoe UI" panose="020B0502040204020203" pitchFamily="34" charset="0"/>
                <a:cs typeface="Segoe UI" panose="020B05020402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145582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A11F1225-6E27-4213-AF27-2E8905DB89C4}" type="datetimeFigureOut">
              <a:rPr kumimoji="0" lang="en-US" sz="1200" b="0" i="0" u="none" strike="noStrike" kern="1200" cap="none" spc="0" normalizeH="0" baseline="0" noProof="0">
                <a:ln>
                  <a:noFill/>
                </a:ln>
                <a:solidFill>
                  <a:prstClr val="white">
                    <a:lumMod val="75000"/>
                  </a:prstClr>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2/2/2022</a:t>
            </a:fld>
            <a:endParaRPr kumimoji="0" lang="en-US" sz="1200" b="0" i="0" u="none" strike="noStrike" kern="1200" cap="none" spc="0" normalizeH="0" baseline="0" noProof="0" dirty="0">
              <a:ln>
                <a:noFill/>
              </a:ln>
              <a:solidFill>
                <a:prstClr val="white">
                  <a:lumMod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lumMod val="75000"/>
                </a:prstClr>
              </a:solidFill>
              <a:effectLst/>
              <a:uLnTx/>
              <a:uFillTx/>
              <a:latin typeface="Calibri"/>
              <a:ea typeface="+mn-ea"/>
              <a:cs typeface="+mn-cs"/>
            </a:endParaRPr>
          </a:p>
        </p:txBody>
      </p:sp>
    </p:spTree>
    <p:extLst>
      <p:ext uri="{BB962C8B-B14F-4D97-AF65-F5344CB8AC3E}">
        <p14:creationId xmlns:p14="http://schemas.microsoft.com/office/powerpoint/2010/main" val="3048357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FCF44C55-B570-4F59-A818-1F0E92FB980D}" type="datetimeFigureOut">
              <a:rPr kumimoji="0" lang="en-US" sz="1200" b="0" i="0" u="none" strike="noStrike" kern="1200" cap="none" spc="0" normalizeH="0" baseline="0" noProof="0">
                <a:ln>
                  <a:noFill/>
                </a:ln>
                <a:solidFill>
                  <a:prstClr val="white">
                    <a:lumMod val="75000"/>
                  </a:prstClr>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2/2/2022</a:t>
            </a:fld>
            <a:endParaRPr kumimoji="0" lang="en-US" sz="1200" b="0" i="0" u="none" strike="noStrike" kern="1200" cap="none" spc="0" normalizeH="0" baseline="0" noProof="0" dirty="0">
              <a:ln>
                <a:noFill/>
              </a:ln>
              <a:solidFill>
                <a:prstClr val="white">
                  <a:lumMod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lumMod val="75000"/>
                </a:prstClr>
              </a:solidFill>
              <a:effectLst/>
              <a:uLnTx/>
              <a:uFillTx/>
              <a:latin typeface="Calibri"/>
              <a:ea typeface="+mn-ea"/>
              <a:cs typeface="+mn-cs"/>
            </a:endParaRPr>
          </a:p>
        </p:txBody>
      </p:sp>
    </p:spTree>
    <p:extLst>
      <p:ext uri="{BB962C8B-B14F-4D97-AF65-F5344CB8AC3E}">
        <p14:creationId xmlns:p14="http://schemas.microsoft.com/office/powerpoint/2010/main" val="2028124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2AE8FA7F-5566-465F-B51F-B8105DF94B31}" type="datetimeFigureOut">
              <a:rPr kumimoji="0" lang="en-US" sz="1200" b="0" i="0" u="none" strike="noStrike" kern="1200" cap="none" spc="0" normalizeH="0" baseline="0" noProof="0">
                <a:ln>
                  <a:noFill/>
                </a:ln>
                <a:solidFill>
                  <a:prstClr val="white">
                    <a:lumMod val="75000"/>
                  </a:prstClr>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2/2/2022</a:t>
            </a:fld>
            <a:endParaRPr kumimoji="0" lang="en-US" sz="1200" b="0" i="0" u="none" strike="noStrike" kern="1200" cap="none" spc="0" normalizeH="0" baseline="0" noProof="0" dirty="0">
              <a:ln>
                <a:noFill/>
              </a:ln>
              <a:solidFill>
                <a:prstClr val="white">
                  <a:lumMod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lumMod val="75000"/>
                </a:prstClr>
              </a:solidFill>
              <a:effectLst/>
              <a:uLnTx/>
              <a:uFillTx/>
              <a:latin typeface="Calibri"/>
              <a:ea typeface="+mn-ea"/>
              <a:cs typeface="+mn-cs"/>
            </a:endParaRPr>
          </a:p>
        </p:txBody>
      </p:sp>
    </p:spTree>
    <p:extLst>
      <p:ext uri="{BB962C8B-B14F-4D97-AF65-F5344CB8AC3E}">
        <p14:creationId xmlns:p14="http://schemas.microsoft.com/office/powerpoint/2010/main" val="648492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500E3D8A-701A-443B-87BA-EEFF27F1E8BC}" type="datetimeFigureOut">
              <a:rPr kumimoji="0" lang="en-US" sz="1200" b="0" i="0" u="none" strike="noStrike" kern="1200" cap="none" spc="0" normalizeH="0" baseline="0" noProof="0">
                <a:ln>
                  <a:noFill/>
                </a:ln>
                <a:solidFill>
                  <a:prstClr val="white">
                    <a:lumMod val="75000"/>
                  </a:prstClr>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2/2/2022</a:t>
            </a:fld>
            <a:endParaRPr kumimoji="0" lang="en-US" sz="1200" b="0" i="0" u="none" strike="noStrike" kern="1200" cap="none" spc="0" normalizeH="0" baseline="0" noProof="0" dirty="0">
              <a:ln>
                <a:noFill/>
              </a:ln>
              <a:solidFill>
                <a:prstClr val="white">
                  <a:lumMod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lumMod val="75000"/>
                </a:prstClr>
              </a:solidFill>
              <a:effectLst/>
              <a:uLnTx/>
              <a:uFillTx/>
              <a:latin typeface="Calibri"/>
              <a:ea typeface="+mn-ea"/>
              <a:cs typeface="+mn-cs"/>
            </a:endParaRPr>
          </a:p>
        </p:txBody>
      </p:sp>
    </p:spTree>
    <p:extLst>
      <p:ext uri="{BB962C8B-B14F-4D97-AF65-F5344CB8AC3E}">
        <p14:creationId xmlns:p14="http://schemas.microsoft.com/office/powerpoint/2010/main" val="75873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FD55D45D-B613-4ED7-81F5-6ECF8B59EF54}" type="datetimeFigureOut">
              <a:rPr kumimoji="0" lang="en-US" sz="1200" b="0" i="0" u="none" strike="noStrike" kern="1200" cap="none" spc="0" normalizeH="0" baseline="0" noProof="0">
                <a:ln>
                  <a:noFill/>
                </a:ln>
                <a:solidFill>
                  <a:prstClr val="white">
                    <a:lumMod val="75000"/>
                  </a:prstClr>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2/2/2022</a:t>
            </a:fld>
            <a:endParaRPr kumimoji="0" lang="en-US" sz="1200" b="0" i="0" u="none" strike="noStrike" kern="1200" cap="none" spc="0" normalizeH="0" baseline="0" noProof="0" dirty="0">
              <a:ln>
                <a:noFill/>
              </a:ln>
              <a:solidFill>
                <a:prstClr val="white">
                  <a:lumMod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lumMod val="75000"/>
                </a:prstClr>
              </a:solidFill>
              <a:effectLst/>
              <a:uLnTx/>
              <a:uFillTx/>
              <a:latin typeface="Calibri"/>
              <a:ea typeface="+mn-ea"/>
              <a:cs typeface="+mn-cs"/>
            </a:endParaRPr>
          </a:p>
        </p:txBody>
      </p:sp>
    </p:spTree>
    <p:extLst>
      <p:ext uri="{BB962C8B-B14F-4D97-AF65-F5344CB8AC3E}">
        <p14:creationId xmlns:p14="http://schemas.microsoft.com/office/powerpoint/2010/main" val="3044611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59C74E02-1DAB-4BD4-BAE1-FFBCCC91A1FB}" type="datetimeFigureOut">
              <a:rPr kumimoji="0" lang="en-US" sz="1200" b="0" i="0" u="none" strike="noStrike" kern="1200" cap="none" spc="0" normalizeH="0" baseline="0" noProof="0">
                <a:ln>
                  <a:noFill/>
                </a:ln>
                <a:solidFill>
                  <a:prstClr val="white">
                    <a:lumMod val="75000"/>
                  </a:prstClr>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2/2/2022</a:t>
            </a:fld>
            <a:endParaRPr kumimoji="0" lang="en-US" sz="1200" b="0" i="0" u="none" strike="noStrike" kern="1200" cap="none" spc="0" normalizeH="0" baseline="0" noProof="0" dirty="0">
              <a:ln>
                <a:noFill/>
              </a:ln>
              <a:solidFill>
                <a:prstClr val="white">
                  <a:lumMod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lumMod val="75000"/>
                </a:prstClr>
              </a:solidFill>
              <a:effectLst/>
              <a:uLnTx/>
              <a:uFillTx/>
              <a:latin typeface="Calibri"/>
              <a:ea typeface="+mn-ea"/>
              <a:cs typeface="+mn-cs"/>
            </a:endParaRPr>
          </a:p>
        </p:txBody>
      </p:sp>
    </p:spTree>
    <p:extLst>
      <p:ext uri="{BB962C8B-B14F-4D97-AF65-F5344CB8AC3E}">
        <p14:creationId xmlns:p14="http://schemas.microsoft.com/office/powerpoint/2010/main" val="2458712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6B8C3A87-0A80-4039-95C5-28AB64876082}" type="datetimeFigureOut">
              <a:rPr kumimoji="0" lang="en-US" sz="1200" b="0" i="0" u="none" strike="noStrike" kern="1200" cap="none" spc="0" normalizeH="0" baseline="0" noProof="0">
                <a:ln>
                  <a:noFill/>
                </a:ln>
                <a:solidFill>
                  <a:prstClr val="white">
                    <a:lumMod val="75000"/>
                  </a:prstClr>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2/2/2022</a:t>
            </a:fld>
            <a:endParaRPr kumimoji="0" lang="en-US" sz="1200" b="0" i="0" u="none" strike="noStrike" kern="1200" cap="none" spc="0" normalizeH="0" baseline="0" noProof="0" dirty="0">
              <a:ln>
                <a:noFill/>
              </a:ln>
              <a:solidFill>
                <a:prstClr val="white">
                  <a:lumMod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lumMod val="75000"/>
                </a:prstClr>
              </a:solidFill>
              <a:effectLst/>
              <a:uLnTx/>
              <a:uFillTx/>
              <a:latin typeface="Calibri"/>
              <a:ea typeface="+mn-ea"/>
              <a:cs typeface="+mn-cs"/>
            </a:endParaRPr>
          </a:p>
        </p:txBody>
      </p:sp>
    </p:spTree>
    <p:extLst>
      <p:ext uri="{BB962C8B-B14F-4D97-AF65-F5344CB8AC3E}">
        <p14:creationId xmlns:p14="http://schemas.microsoft.com/office/powerpoint/2010/main" val="384440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BFAFB4BF-13EB-49BE-90D8-BEACDC101518}" type="datetimeFigureOut">
              <a:rPr kumimoji="0" lang="en-US" sz="1200" b="0" i="0" u="none" strike="noStrike" kern="1200" cap="none" spc="0" normalizeH="0" baseline="0" noProof="0">
                <a:ln>
                  <a:noFill/>
                </a:ln>
                <a:solidFill>
                  <a:prstClr val="white">
                    <a:lumMod val="75000"/>
                  </a:prstClr>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2/2/2022</a:t>
            </a:fld>
            <a:endParaRPr kumimoji="0" lang="en-US" sz="1200" b="0" i="0" u="none" strike="noStrike" kern="1200" cap="none" spc="0" normalizeH="0" baseline="0" noProof="0" dirty="0">
              <a:ln>
                <a:noFill/>
              </a:ln>
              <a:solidFill>
                <a:prstClr val="white">
                  <a:lumMod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lumMod val="75000"/>
                </a:prstClr>
              </a:solidFill>
              <a:effectLst/>
              <a:uLnTx/>
              <a:uFillTx/>
              <a:latin typeface="Calibri"/>
              <a:ea typeface="+mn-ea"/>
              <a:cs typeface="+mn-cs"/>
            </a:endParaRPr>
          </a:p>
        </p:txBody>
      </p:sp>
    </p:spTree>
    <p:extLst>
      <p:ext uri="{BB962C8B-B14F-4D97-AF65-F5344CB8AC3E}">
        <p14:creationId xmlns:p14="http://schemas.microsoft.com/office/powerpoint/2010/main" val="1644826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80988" y="165100"/>
            <a:ext cx="11709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304800" y="1431925"/>
            <a:ext cx="11685588" cy="469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1069638" y="6329363"/>
            <a:ext cx="1020762" cy="349250"/>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bg1">
                    <a:lumMod val="75000"/>
                  </a:schemeClr>
                </a:solidFill>
                <a:latin typeface="+mn-l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F430257B-3FA6-4111-B2ED-BB30B60C96D0}" type="datetimeFigureOut">
              <a:rPr kumimoji="0" lang="en-US" sz="1200" b="0" i="0" u="none" strike="noStrike" kern="1200" cap="none" spc="0" normalizeH="0" baseline="0" noProof="0">
                <a:ln>
                  <a:noFill/>
                </a:ln>
                <a:solidFill>
                  <a:prstClr val="white">
                    <a:lumMod val="75000"/>
                  </a:prstClr>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2/2/2022</a:t>
            </a:fld>
            <a:endParaRPr kumimoji="0" lang="en-US" sz="1200" b="0" i="0" u="none" strike="noStrike" kern="1200" cap="none" spc="0" normalizeH="0" baseline="0" noProof="0" dirty="0">
              <a:ln>
                <a:noFill/>
              </a:ln>
              <a:solidFill>
                <a:prstClr val="white">
                  <a:lumMod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76588" y="6329363"/>
            <a:ext cx="7780337" cy="349250"/>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bg1">
                    <a:lumMod val="75000"/>
                  </a:schemeClr>
                </a:solidFill>
                <a:latin typeface="+mn-l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lumMod val="75000"/>
                </a:prstClr>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59B2DE01-5E65-3A4E-8AB9-57E7C08E2E0D}"/>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96768" y="6129300"/>
            <a:ext cx="1398732" cy="542278"/>
          </a:xfrm>
          <a:prstGeom prst="rect">
            <a:avLst/>
          </a:prstGeom>
        </p:spPr>
      </p:pic>
      <p:pic>
        <p:nvPicPr>
          <p:cNvPr id="8" name="Picture 7">
            <a:extLst>
              <a:ext uri="{FF2B5EF4-FFF2-40B4-BE49-F238E27FC236}">
                <a16:creationId xmlns:a16="http://schemas.microsoft.com/office/drawing/2014/main" id="{417CABDC-CB33-7B46-B2A4-7EBA46E829CA}"/>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962597" y="5663195"/>
            <a:ext cx="1142385" cy="1097824"/>
          </a:xfrm>
          <a:prstGeom prst="rect">
            <a:avLst/>
          </a:prstGeom>
        </p:spPr>
      </p:pic>
    </p:spTree>
    <p:extLst>
      <p:ext uri="{BB962C8B-B14F-4D97-AF65-F5344CB8AC3E}">
        <p14:creationId xmlns:p14="http://schemas.microsoft.com/office/powerpoint/2010/main" val="18529862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gov.uk/government/collections/national-child-measurement-programme"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210480"/>
            <a:ext cx="11874500" cy="1470025"/>
          </a:xfrm>
        </p:spPr>
        <p:txBody>
          <a:bodyPr/>
          <a:lstStyle/>
          <a:p>
            <a:r>
              <a:rPr lang="en-GB" sz="6600" dirty="0">
                <a:solidFill>
                  <a:schemeClr val="bg1"/>
                </a:solidFill>
                <a:latin typeface="+mn-lt"/>
              </a:rPr>
              <a:t>National Child Measurement Programme </a:t>
            </a:r>
            <a:r>
              <a:rPr lang="en-GB" sz="6600" dirty="0" smtClean="0">
                <a:solidFill>
                  <a:schemeClr val="bg1"/>
                </a:solidFill>
                <a:latin typeface="+mn-lt"/>
              </a:rPr>
              <a:t>(NCMP) Data Review</a:t>
            </a:r>
            <a:br>
              <a:rPr lang="en-GB" sz="6600" dirty="0" smtClean="0">
                <a:solidFill>
                  <a:schemeClr val="bg1"/>
                </a:solidFill>
                <a:latin typeface="+mn-lt"/>
              </a:rPr>
            </a:br>
            <a:r>
              <a:rPr lang="en-GB" sz="6600" dirty="0">
                <a:solidFill>
                  <a:schemeClr val="bg1"/>
                </a:solidFill>
                <a:latin typeface="+mn-lt"/>
              </a:rPr>
              <a:t/>
            </a:r>
            <a:br>
              <a:rPr lang="en-GB" sz="6600" dirty="0">
                <a:solidFill>
                  <a:schemeClr val="bg1"/>
                </a:solidFill>
                <a:latin typeface="+mn-lt"/>
              </a:rPr>
            </a:br>
            <a:r>
              <a:rPr lang="en-GB" sz="4000" dirty="0" smtClean="0">
                <a:solidFill>
                  <a:schemeClr val="bg1"/>
                </a:solidFill>
              </a:rPr>
              <a:t>16 December 2020</a:t>
            </a:r>
            <a:endParaRPr lang="en-GB" sz="6600" dirty="0">
              <a:solidFill>
                <a:schemeClr val="bg1"/>
              </a:solidFill>
            </a:endParaRPr>
          </a:p>
        </p:txBody>
      </p:sp>
    </p:spTree>
    <p:extLst>
      <p:ext uri="{BB962C8B-B14F-4D97-AF65-F5344CB8AC3E}">
        <p14:creationId xmlns:p14="http://schemas.microsoft.com/office/powerpoint/2010/main" val="1323054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5788" y="1786531"/>
            <a:ext cx="10363200" cy="1362075"/>
          </a:xfrm>
        </p:spPr>
        <p:style>
          <a:lnRef idx="2">
            <a:schemeClr val="accent6">
              <a:shade val="50000"/>
            </a:schemeClr>
          </a:lnRef>
          <a:fillRef idx="1">
            <a:schemeClr val="accent6"/>
          </a:fillRef>
          <a:effectRef idx="0">
            <a:schemeClr val="accent6"/>
          </a:effectRef>
          <a:fontRef idx="minor">
            <a:schemeClr val="lt1"/>
          </a:fontRef>
        </p:style>
        <p:txBody>
          <a:bodyPr/>
          <a:lstStyle/>
          <a:p>
            <a:r>
              <a:rPr lang="en-GB" sz="6600" dirty="0" smtClean="0"/>
              <a:t>BMI Data</a:t>
            </a:r>
            <a:endParaRPr lang="en-GB" sz="6600" dirty="0"/>
          </a:p>
        </p:txBody>
      </p:sp>
    </p:spTree>
    <p:extLst>
      <p:ext uri="{BB962C8B-B14F-4D97-AF65-F5344CB8AC3E}">
        <p14:creationId xmlns:p14="http://schemas.microsoft.com/office/powerpoint/2010/main" val="4148792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solidFill>
                  <a:schemeClr val="accent1"/>
                </a:solidFill>
              </a:rPr>
              <a:t>BMI Definitions</a:t>
            </a:r>
            <a:endParaRPr lang="en-GB" sz="4000" dirty="0">
              <a:solidFill>
                <a:schemeClr val="accent1"/>
              </a:solidFill>
            </a:endParaRPr>
          </a:p>
        </p:txBody>
      </p:sp>
      <p:pic>
        <p:nvPicPr>
          <p:cNvPr id="5" name="Content Placeholder 4"/>
          <p:cNvPicPr>
            <a:picLocks noGrp="1" noChangeAspect="1"/>
          </p:cNvPicPr>
          <p:nvPr>
            <p:ph idx="1"/>
          </p:nvPr>
        </p:nvPicPr>
        <p:blipFill>
          <a:blip r:embed="rId2"/>
          <a:stretch>
            <a:fillRect/>
          </a:stretch>
        </p:blipFill>
        <p:spPr>
          <a:xfrm>
            <a:off x="587930" y="2776440"/>
            <a:ext cx="10802881" cy="2907332"/>
          </a:xfrm>
          <a:prstGeom prst="rect">
            <a:avLst/>
          </a:prstGeom>
        </p:spPr>
      </p:pic>
      <p:sp>
        <p:nvSpPr>
          <p:cNvPr id="6" name="TextBox 5"/>
          <p:cNvSpPr txBox="1"/>
          <p:nvPr/>
        </p:nvSpPr>
        <p:spPr>
          <a:xfrm>
            <a:off x="1005840" y="1580605"/>
            <a:ext cx="10514417" cy="923330"/>
          </a:xfrm>
          <a:prstGeom prst="rect">
            <a:avLst/>
          </a:prstGeom>
          <a:noFill/>
        </p:spPr>
        <p:txBody>
          <a:bodyPr wrap="none" rtlCol="0">
            <a:spAutoFit/>
          </a:bodyPr>
          <a:lstStyle/>
          <a:p>
            <a:pPr marL="285750" indent="-285750">
              <a:buFont typeface="Arial" panose="020B0604020202020204" pitchFamily="34" charset="0"/>
              <a:buChar char="•"/>
            </a:pPr>
            <a:r>
              <a:rPr lang="en-GB" dirty="0" smtClean="0">
                <a:solidFill>
                  <a:srgbClr val="000000"/>
                </a:solidFill>
                <a:latin typeface="Arial" panose="020B0604020202020204" pitchFamily="34" charset="0"/>
              </a:rPr>
              <a:t>BMI </a:t>
            </a:r>
            <a:r>
              <a:rPr lang="en-GB" dirty="0">
                <a:solidFill>
                  <a:srgbClr val="000000"/>
                </a:solidFill>
                <a:latin typeface="Arial" panose="020B0604020202020204" pitchFamily="34" charset="0"/>
              </a:rPr>
              <a:t>is classified according to the following image using the British 1990 growth reference (UK90</a:t>
            </a:r>
            <a:r>
              <a:rPr lang="en-GB" dirty="0" smtClean="0">
                <a:solidFill>
                  <a:srgbClr val="000000"/>
                </a:solidFill>
                <a:latin typeface="Arial" panose="020B0604020202020204" pitchFamily="34" charset="0"/>
              </a:rPr>
              <a:t>)</a:t>
            </a:r>
          </a:p>
          <a:p>
            <a:pPr marL="285750" indent="-285750">
              <a:buFont typeface="Arial" panose="020B0604020202020204" pitchFamily="34" charset="0"/>
              <a:buChar char="•"/>
            </a:pPr>
            <a:r>
              <a:rPr lang="en-GB" dirty="0" smtClean="0">
                <a:solidFill>
                  <a:srgbClr val="000000"/>
                </a:solidFill>
                <a:latin typeface="Arial" panose="020B0604020202020204" pitchFamily="34" charset="0"/>
              </a:rPr>
              <a:t>The NCMP data set follows the classification </a:t>
            </a:r>
          </a:p>
          <a:p>
            <a:pPr marL="285750" indent="-285750">
              <a:buFont typeface="Arial" panose="020B0604020202020204" pitchFamily="34" charset="0"/>
              <a:buChar char="•"/>
            </a:pPr>
            <a:r>
              <a:rPr lang="en-GB" dirty="0" smtClean="0">
                <a:solidFill>
                  <a:srgbClr val="000000"/>
                </a:solidFill>
                <a:latin typeface="Arial" panose="020B0604020202020204" pitchFamily="34" charset="0"/>
              </a:rPr>
              <a:t>The term ‘very overweight’ is used rather than obese in the NCMP data</a:t>
            </a:r>
            <a:endParaRPr lang="en-GB" dirty="0"/>
          </a:p>
        </p:txBody>
      </p:sp>
    </p:spTree>
    <p:extLst>
      <p:ext uri="{BB962C8B-B14F-4D97-AF65-F5344CB8AC3E}">
        <p14:creationId xmlns:p14="http://schemas.microsoft.com/office/powerpoint/2010/main" val="941050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000" dirty="0" smtClean="0">
                <a:solidFill>
                  <a:schemeClr val="accent1"/>
                </a:solidFill>
              </a:rPr>
              <a:t>Body Mass Index Reference Curves for the UK, 1990 (Cole, Freeman &amp; </a:t>
            </a:r>
            <a:r>
              <a:rPr lang="en-GB" sz="4000" dirty="0" err="1" smtClean="0">
                <a:solidFill>
                  <a:schemeClr val="accent1"/>
                </a:solidFill>
              </a:rPr>
              <a:t>Preece</a:t>
            </a:r>
            <a:r>
              <a:rPr lang="en-GB" sz="4000" dirty="0" smtClean="0">
                <a:solidFill>
                  <a:schemeClr val="accent1"/>
                </a:solidFill>
              </a:rPr>
              <a:t>)</a:t>
            </a:r>
            <a:endParaRPr lang="en-GB" sz="4000" dirty="0">
              <a:solidFill>
                <a:schemeClr val="accent1"/>
              </a:solidFill>
            </a:endParaRPr>
          </a:p>
        </p:txBody>
      </p:sp>
      <p:sp>
        <p:nvSpPr>
          <p:cNvPr id="5" name="Content Placeholder 4"/>
          <p:cNvSpPr>
            <a:spLocks noGrp="1"/>
          </p:cNvSpPr>
          <p:nvPr>
            <p:ph sz="half" idx="1"/>
          </p:nvPr>
        </p:nvSpPr>
        <p:spPr/>
        <p:txBody>
          <a:bodyPr/>
          <a:lstStyle/>
          <a:p>
            <a:r>
              <a:rPr lang="en-GB" sz="1200" dirty="0" smtClean="0"/>
              <a:t>BMI </a:t>
            </a:r>
            <a:r>
              <a:rPr lang="en-GB" sz="1200" dirty="0"/>
              <a:t>of children is more </a:t>
            </a:r>
            <a:r>
              <a:rPr lang="en-GB" sz="1200" dirty="0" smtClean="0"/>
              <a:t>complex </a:t>
            </a:r>
            <a:r>
              <a:rPr lang="en-GB" sz="1200" dirty="0"/>
              <a:t>than for </a:t>
            </a:r>
            <a:r>
              <a:rPr lang="en-GB" sz="1200" dirty="0" smtClean="0"/>
              <a:t>adults</a:t>
            </a:r>
          </a:p>
          <a:p>
            <a:pPr marL="0" indent="0">
              <a:buNone/>
            </a:pPr>
            <a:endParaRPr lang="en-GB" sz="1200" dirty="0" smtClean="0"/>
          </a:p>
          <a:p>
            <a:r>
              <a:rPr lang="en-GB" sz="1200" dirty="0" smtClean="0"/>
              <a:t>Children’s BMI </a:t>
            </a:r>
            <a:r>
              <a:rPr lang="en-GB" sz="1200" dirty="0"/>
              <a:t>changes as they </a:t>
            </a:r>
            <a:r>
              <a:rPr lang="en-GB" sz="1200" dirty="0" smtClean="0"/>
              <a:t>mature and growth </a:t>
            </a:r>
            <a:r>
              <a:rPr lang="en-GB" sz="1200" dirty="0"/>
              <a:t>patterns differ between boys and </a:t>
            </a:r>
            <a:r>
              <a:rPr lang="en-GB" sz="1200" dirty="0" smtClean="0"/>
              <a:t>girls. </a:t>
            </a:r>
          </a:p>
          <a:p>
            <a:endParaRPr lang="en-GB" sz="1200" dirty="0"/>
          </a:p>
          <a:p>
            <a:r>
              <a:rPr lang="en-GB" sz="1200" dirty="0" smtClean="0"/>
              <a:t>Therefore both the </a:t>
            </a:r>
            <a:r>
              <a:rPr lang="en-GB" sz="1200" dirty="0"/>
              <a:t>age and </a:t>
            </a:r>
            <a:r>
              <a:rPr lang="en-GB" sz="1200" dirty="0" smtClean="0"/>
              <a:t>gender </a:t>
            </a:r>
            <a:r>
              <a:rPr lang="en-GB" sz="1200" dirty="0"/>
              <a:t>of a child </a:t>
            </a:r>
            <a:r>
              <a:rPr lang="en-GB" sz="1200" dirty="0" smtClean="0"/>
              <a:t>need </a:t>
            </a:r>
            <a:r>
              <a:rPr lang="en-GB" sz="1200" dirty="0"/>
              <a:t>to be taken into account when estimating </a:t>
            </a:r>
            <a:r>
              <a:rPr lang="en-GB" sz="1200" dirty="0" smtClean="0"/>
              <a:t>whether BMI </a:t>
            </a:r>
            <a:r>
              <a:rPr lang="en-GB" sz="1200" dirty="0"/>
              <a:t>is too high or too low</a:t>
            </a:r>
            <a:r>
              <a:rPr lang="en-GB" sz="1200" dirty="0" smtClean="0"/>
              <a:t>.</a:t>
            </a:r>
          </a:p>
          <a:p>
            <a:pPr marL="0" indent="0">
              <a:buNone/>
            </a:pPr>
            <a:endParaRPr lang="en-GB" sz="1200" dirty="0"/>
          </a:p>
          <a:p>
            <a:r>
              <a:rPr lang="en-GB" sz="1200" dirty="0"/>
              <a:t>These thresholds are </a:t>
            </a:r>
            <a:r>
              <a:rPr lang="en-GB" sz="1200" dirty="0" smtClean="0"/>
              <a:t> </a:t>
            </a:r>
            <a:r>
              <a:rPr lang="en-GB" sz="1200" dirty="0"/>
              <a:t>derived from a reference population, known as a </a:t>
            </a:r>
            <a:r>
              <a:rPr lang="en-GB" sz="1200" dirty="0" smtClean="0"/>
              <a:t>child growth </a:t>
            </a:r>
            <a:r>
              <a:rPr lang="en-GB" sz="1200" dirty="0"/>
              <a:t>reference. They are calculated by weighing and measuring a large sample </a:t>
            </a:r>
            <a:r>
              <a:rPr lang="en-GB" sz="1200" dirty="0" smtClean="0"/>
              <a:t>of children </a:t>
            </a:r>
            <a:r>
              <a:rPr lang="en-GB" sz="1200" dirty="0"/>
              <a:t>to identify how BMI varies by age and sex across the </a:t>
            </a:r>
            <a:r>
              <a:rPr lang="en-GB" sz="1200" dirty="0" smtClean="0"/>
              <a:t>population.</a:t>
            </a:r>
          </a:p>
          <a:p>
            <a:endParaRPr lang="en-GB" sz="1200" dirty="0" smtClean="0"/>
          </a:p>
          <a:p>
            <a:r>
              <a:rPr lang="en-GB" sz="1200" dirty="0"/>
              <a:t>The UK90 BMI reference provides centile curves for BMI for British children from birth to 23 years. </a:t>
            </a:r>
            <a:r>
              <a:rPr lang="en-GB" sz="1200" dirty="0" smtClean="0"/>
              <a:t>This is based </a:t>
            </a:r>
            <a:r>
              <a:rPr lang="en-GB" sz="1200" dirty="0"/>
              <a:t>on a sample of 32,222 measurements from 12 distinct surveys collected between 1978 and 1994. </a:t>
            </a:r>
          </a:p>
          <a:p>
            <a:pPr marL="0" indent="0">
              <a:buNone/>
            </a:pPr>
            <a:endParaRPr lang="en-GB" sz="1200" dirty="0"/>
          </a:p>
          <a:p>
            <a:r>
              <a:rPr lang="en-GB" sz="1200" dirty="0" smtClean="0"/>
              <a:t>The UK90 shows </a:t>
            </a:r>
            <a:r>
              <a:rPr lang="en-GB" sz="1200" dirty="0"/>
              <a:t>the pattern of </a:t>
            </a:r>
            <a:r>
              <a:rPr lang="en-GB" sz="1200" dirty="0" smtClean="0"/>
              <a:t>growth</a:t>
            </a:r>
            <a:r>
              <a:rPr lang="en-GB" sz="1200" dirty="0"/>
              <a:t> </a:t>
            </a:r>
            <a:r>
              <a:rPr lang="en-GB" sz="1200" dirty="0" smtClean="0"/>
              <a:t>and also provides </a:t>
            </a:r>
            <a:r>
              <a:rPr lang="en-GB" sz="1200" dirty="0"/>
              <a:t>an average BMI for a boy or girl at a particular age, and the distribution of measurements above and below </a:t>
            </a:r>
            <a:r>
              <a:rPr lang="en-GB" sz="1200" dirty="0" smtClean="0"/>
              <a:t>this value</a:t>
            </a:r>
            <a:r>
              <a:rPr lang="en-GB" sz="1200" dirty="0"/>
              <a:t>. This means that individual children can be compared to the reference population and the degree of variation from an expected value can be calculated.</a:t>
            </a:r>
          </a:p>
          <a:p>
            <a:pPr marL="0" indent="0">
              <a:buNone/>
            </a:pPr>
            <a:endParaRPr lang="en-GB" sz="1200" dirty="0"/>
          </a:p>
          <a:p>
            <a:pPr marL="0" indent="0">
              <a:buNone/>
            </a:pPr>
            <a:endParaRPr lang="en-GB" sz="1600" dirty="0"/>
          </a:p>
        </p:txBody>
      </p:sp>
      <p:pic>
        <p:nvPicPr>
          <p:cNvPr id="2" name="Content Placeholder 1"/>
          <p:cNvPicPr>
            <a:picLocks noGrp="1" noChangeAspect="1"/>
          </p:cNvPicPr>
          <p:nvPr>
            <p:ph sz="half" idx="2"/>
          </p:nvPr>
        </p:nvPicPr>
        <p:blipFill>
          <a:blip r:embed="rId2"/>
          <a:stretch>
            <a:fillRect/>
          </a:stretch>
        </p:blipFill>
        <p:spPr>
          <a:xfrm>
            <a:off x="7076567" y="1600200"/>
            <a:ext cx="3626865" cy="4525963"/>
          </a:xfrm>
          <a:prstGeom prst="rect">
            <a:avLst/>
          </a:prstGeom>
        </p:spPr>
      </p:pic>
      <p:cxnSp>
        <p:nvCxnSpPr>
          <p:cNvPr id="8" name="Straight Arrow Connector 7"/>
          <p:cNvCxnSpPr/>
          <p:nvPr/>
        </p:nvCxnSpPr>
        <p:spPr>
          <a:xfrm flipV="1">
            <a:off x="5812971" y="4153989"/>
            <a:ext cx="1263596" cy="2481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4253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solidFill>
                  <a:schemeClr val="accent1"/>
                </a:solidFill>
              </a:rPr>
              <a:t>Brent BMI Classification – 31% Overweight or Very Overweight, Improvement Continues !</a:t>
            </a:r>
            <a:endParaRPr lang="en-GB" sz="4000" dirty="0">
              <a:solidFill>
                <a:schemeClr val="accent1"/>
              </a:solidFill>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32189072"/>
              </p:ext>
            </p:extLst>
          </p:nvPr>
        </p:nvGraphicFramePr>
        <p:xfrm>
          <a:off x="609600" y="1600200"/>
          <a:ext cx="53848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p:cNvSpPr>
            <a:spLocks noGrp="1"/>
          </p:cNvSpPr>
          <p:nvPr>
            <p:ph sz="half" idx="2"/>
          </p:nvPr>
        </p:nvSpPr>
        <p:spPr/>
        <p:txBody>
          <a:bodyPr/>
          <a:lstStyle/>
          <a:p>
            <a:r>
              <a:rPr lang="en-GB" sz="2000" dirty="0" smtClean="0"/>
              <a:t>The improvements seen in 2018/19 continue into 2019/20</a:t>
            </a:r>
          </a:p>
          <a:p>
            <a:r>
              <a:rPr lang="en-GB" sz="2000" dirty="0" smtClean="0"/>
              <a:t>Increase in healthy weight by 2.7% to 66.5%</a:t>
            </a:r>
          </a:p>
          <a:p>
            <a:r>
              <a:rPr lang="en-GB" sz="2000" dirty="0" smtClean="0"/>
              <a:t>Overweight % continues to fall to 12.7% in 2019/20 (1.6% decline versus previous year).</a:t>
            </a:r>
          </a:p>
          <a:p>
            <a:r>
              <a:rPr lang="en-GB" sz="2000" dirty="0" smtClean="0"/>
              <a:t>Similarly the very overweight (obese) % fall to 18.3%</a:t>
            </a:r>
          </a:p>
          <a:p>
            <a:r>
              <a:rPr lang="en-GB" sz="2000" dirty="0" smtClean="0">
                <a:solidFill>
                  <a:schemeClr val="accent1"/>
                </a:solidFill>
              </a:rPr>
              <a:t>In 2019/20 there were 31% in the overweight and very overweight categories (against 33.8% in 2018/19)</a:t>
            </a:r>
          </a:p>
          <a:p>
            <a:r>
              <a:rPr lang="en-GB" sz="2000" dirty="0" smtClean="0"/>
              <a:t>The initiatives in place are working</a:t>
            </a:r>
          </a:p>
        </p:txBody>
      </p:sp>
      <p:cxnSp>
        <p:nvCxnSpPr>
          <p:cNvPr id="6" name="Straight Arrow Connector 5"/>
          <p:cNvCxnSpPr/>
          <p:nvPr/>
        </p:nvCxnSpPr>
        <p:spPr>
          <a:xfrm flipV="1">
            <a:off x="2565779" y="2033516"/>
            <a:ext cx="464024" cy="2320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862316" y="4299045"/>
            <a:ext cx="532263" cy="2183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5131558" y="4053385"/>
            <a:ext cx="477672" cy="2456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23936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solidFill>
                  <a:schemeClr val="accent1"/>
                </a:solidFill>
              </a:rPr>
              <a:t>Brent BMI Classification – 2.2k Pupils Overweight or Very Overweight – But Improvement</a:t>
            </a:r>
            <a:endParaRPr lang="en-GB" sz="4000" dirty="0">
              <a:solidFill>
                <a:schemeClr val="accent1"/>
              </a:solidFill>
            </a:endParaRPr>
          </a:p>
        </p:txBody>
      </p:sp>
      <p:graphicFrame>
        <p:nvGraphicFramePr>
          <p:cNvPr id="5" name="Content Placeholder 6"/>
          <p:cNvGraphicFramePr>
            <a:graphicFrameLocks noGrp="1"/>
          </p:cNvGraphicFramePr>
          <p:nvPr>
            <p:ph sz="half" idx="1"/>
            <p:extLst>
              <p:ext uri="{D42A27DB-BD31-4B8C-83A1-F6EECF244321}">
                <p14:modId xmlns:p14="http://schemas.microsoft.com/office/powerpoint/2010/main" val="1701850147"/>
              </p:ext>
            </p:extLst>
          </p:nvPr>
        </p:nvGraphicFramePr>
        <p:xfrm>
          <a:off x="609600" y="1600200"/>
          <a:ext cx="53848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8" name="Content Placeholder 7"/>
          <p:cNvSpPr>
            <a:spLocks noGrp="1"/>
          </p:cNvSpPr>
          <p:nvPr>
            <p:ph sz="half" idx="2"/>
          </p:nvPr>
        </p:nvSpPr>
        <p:spPr/>
        <p:txBody>
          <a:bodyPr/>
          <a:lstStyle/>
          <a:p>
            <a:r>
              <a:rPr lang="en-GB" sz="2000" dirty="0" smtClean="0"/>
              <a:t>1287 pupils very overweight (obese) and 889 overweight = 2176 in 2019/20 combined</a:t>
            </a:r>
          </a:p>
          <a:p>
            <a:r>
              <a:rPr lang="en-GB" sz="2000" dirty="0" smtClean="0"/>
              <a:t>Improvement on previous years</a:t>
            </a:r>
          </a:p>
          <a:p>
            <a:r>
              <a:rPr lang="en-GB" sz="2000" dirty="0" smtClean="0">
                <a:solidFill>
                  <a:schemeClr val="accent1"/>
                </a:solidFill>
              </a:rPr>
              <a:t>2453 in 2018/19, so absolute numbers have reduced by 277 pupils in 12 month period.</a:t>
            </a:r>
          </a:p>
          <a:p>
            <a:pPr marL="0" indent="0">
              <a:buNone/>
            </a:pPr>
            <a:endParaRPr lang="en-GB" sz="2400" dirty="0"/>
          </a:p>
        </p:txBody>
      </p:sp>
      <p:cxnSp>
        <p:nvCxnSpPr>
          <p:cNvPr id="12" name="Straight Arrow Connector 11"/>
          <p:cNvCxnSpPr/>
          <p:nvPr/>
        </p:nvCxnSpPr>
        <p:spPr>
          <a:xfrm>
            <a:off x="5145206" y="4012442"/>
            <a:ext cx="532263" cy="2320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107976" y="4299045"/>
            <a:ext cx="504967" cy="2593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2606722" y="2006221"/>
            <a:ext cx="477672" cy="1637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52414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000" dirty="0" smtClean="0">
                <a:solidFill>
                  <a:schemeClr val="accent1"/>
                </a:solidFill>
              </a:rPr>
              <a:t>% Overweight </a:t>
            </a:r>
            <a:r>
              <a:rPr lang="en-GB" sz="4000" dirty="0">
                <a:solidFill>
                  <a:schemeClr val="accent1"/>
                </a:solidFill>
              </a:rPr>
              <a:t>&amp; Very </a:t>
            </a:r>
            <a:r>
              <a:rPr lang="en-GB" sz="4000" dirty="0" smtClean="0">
                <a:solidFill>
                  <a:schemeClr val="accent1"/>
                </a:solidFill>
              </a:rPr>
              <a:t>Overweight Increases In The Year 6 Cohort</a:t>
            </a:r>
            <a:endParaRPr lang="en-GB" sz="4000" dirty="0">
              <a:solidFill>
                <a:schemeClr val="accent1"/>
              </a:solidFill>
            </a:endParaRPr>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2837993170"/>
              </p:ext>
            </p:extLst>
          </p:nvPr>
        </p:nvGraphicFramePr>
        <p:xfrm>
          <a:off x="609600" y="1600200"/>
          <a:ext cx="53848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5"/>
          <p:cNvSpPr>
            <a:spLocks noGrp="1"/>
          </p:cNvSpPr>
          <p:nvPr>
            <p:ph sz="half" idx="2"/>
          </p:nvPr>
        </p:nvSpPr>
        <p:spPr/>
        <p:txBody>
          <a:bodyPr/>
          <a:lstStyle/>
          <a:p>
            <a:r>
              <a:rPr lang="en-GB" sz="1800" dirty="0" smtClean="0">
                <a:solidFill>
                  <a:schemeClr val="accent1"/>
                </a:solidFill>
              </a:rPr>
              <a:t>By school year there is a large increase in ‘very over weight’ in year 6 compared to reception year (graph illustrates point).</a:t>
            </a:r>
          </a:p>
          <a:p>
            <a:r>
              <a:rPr lang="en-GB" sz="1800" dirty="0" smtClean="0"/>
              <a:t>The over weight and very overweight averages have declined progressively from 36.8 in 2017/18 to 33.8% in 2018/19 and down to 31% in 2019/20</a:t>
            </a:r>
          </a:p>
          <a:p>
            <a:r>
              <a:rPr lang="en-GB" sz="1800" dirty="0" smtClean="0">
                <a:solidFill>
                  <a:schemeClr val="accent1"/>
                </a:solidFill>
              </a:rPr>
              <a:t>There are 37 schools where BMI is greater than the 31% average (2019/20) </a:t>
            </a:r>
            <a:r>
              <a:rPr lang="en-GB" sz="1800" dirty="0" smtClean="0"/>
              <a:t>for the overweight and very overweight categories (these are graphed on slide 20)</a:t>
            </a:r>
          </a:p>
          <a:p>
            <a:r>
              <a:rPr lang="en-GB" sz="1800" dirty="0" smtClean="0"/>
              <a:t>The full listing (all 63 schools) is included in appendix 2, also see appendix 3.</a:t>
            </a:r>
          </a:p>
          <a:p>
            <a:endParaRPr lang="en-GB" sz="1800" dirty="0"/>
          </a:p>
          <a:p>
            <a:endParaRPr lang="en-GB" sz="1800" dirty="0" smtClean="0"/>
          </a:p>
          <a:p>
            <a:pPr marL="0" indent="0">
              <a:buNone/>
            </a:pPr>
            <a:endParaRPr lang="en-GB" sz="1600" dirty="0" smtClean="0"/>
          </a:p>
          <a:p>
            <a:endParaRPr lang="en-GB" sz="1600" dirty="0" smtClean="0"/>
          </a:p>
          <a:p>
            <a:pPr marL="0" indent="0">
              <a:buNone/>
            </a:pPr>
            <a:endParaRPr lang="en-GB" dirty="0"/>
          </a:p>
        </p:txBody>
      </p:sp>
      <p:cxnSp>
        <p:nvCxnSpPr>
          <p:cNvPr id="3" name="Straight Arrow Connector 2"/>
          <p:cNvCxnSpPr/>
          <p:nvPr/>
        </p:nvCxnSpPr>
        <p:spPr>
          <a:xfrm flipH="1">
            <a:off x="3725839" y="2306472"/>
            <a:ext cx="2268561" cy="1501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4095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000" dirty="0" smtClean="0">
                <a:solidFill>
                  <a:schemeClr val="accent1"/>
                </a:solidFill>
              </a:rPr>
              <a:t>Brent Medium Term Trend Upward – But Improvements In Last 2 Years </a:t>
            </a:r>
            <a:endParaRPr lang="en-GB" sz="4000" dirty="0">
              <a:solidFill>
                <a:schemeClr val="accent1"/>
              </a:solidFill>
            </a:endParaRPr>
          </a:p>
        </p:txBody>
      </p:sp>
      <p:graphicFrame>
        <p:nvGraphicFramePr>
          <p:cNvPr id="21" name="Content Placeholder 20"/>
          <p:cNvGraphicFramePr>
            <a:graphicFrameLocks noGrp="1"/>
          </p:cNvGraphicFramePr>
          <p:nvPr>
            <p:ph sz="half" idx="1"/>
            <p:extLst>
              <p:ext uri="{D42A27DB-BD31-4B8C-83A1-F6EECF244321}">
                <p14:modId xmlns:p14="http://schemas.microsoft.com/office/powerpoint/2010/main" val="2657648378"/>
              </p:ext>
            </p:extLst>
          </p:nvPr>
        </p:nvGraphicFramePr>
        <p:xfrm>
          <a:off x="609600" y="1600200"/>
          <a:ext cx="53848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Content Placeholder 20"/>
          <p:cNvGraphicFramePr>
            <a:graphicFrameLocks noGrp="1"/>
          </p:cNvGraphicFramePr>
          <p:nvPr>
            <p:ph sz="half" idx="2"/>
            <p:extLst>
              <p:ext uri="{D42A27DB-BD31-4B8C-83A1-F6EECF244321}">
                <p14:modId xmlns:p14="http://schemas.microsoft.com/office/powerpoint/2010/main" val="2416582034"/>
              </p:ext>
            </p:extLst>
          </p:nvPr>
        </p:nvGraphicFramePr>
        <p:xfrm>
          <a:off x="6165669" y="1600200"/>
          <a:ext cx="5416731"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8399417" y="6449162"/>
            <a:ext cx="2402581" cy="369332"/>
          </a:xfrm>
          <a:prstGeom prst="rect">
            <a:avLst/>
          </a:prstGeom>
          <a:noFill/>
        </p:spPr>
        <p:txBody>
          <a:bodyPr wrap="none" rtlCol="0">
            <a:spAutoFit/>
          </a:bodyPr>
          <a:lstStyle/>
          <a:p>
            <a:r>
              <a:rPr lang="en-GB" dirty="0" smtClean="0"/>
              <a:t>Source : LG Inform Data</a:t>
            </a:r>
            <a:endParaRPr lang="en-GB" dirty="0"/>
          </a:p>
        </p:txBody>
      </p:sp>
      <p:sp>
        <p:nvSpPr>
          <p:cNvPr id="2" name="TextBox 1"/>
          <p:cNvSpPr txBox="1"/>
          <p:nvPr/>
        </p:nvSpPr>
        <p:spPr>
          <a:xfrm>
            <a:off x="2730137" y="6125875"/>
            <a:ext cx="6257547" cy="584775"/>
          </a:xfrm>
          <a:prstGeom prst="rect">
            <a:avLst/>
          </a:prstGeom>
          <a:noFill/>
        </p:spPr>
        <p:txBody>
          <a:bodyPr wrap="none" rtlCol="0">
            <a:spAutoFit/>
          </a:bodyPr>
          <a:lstStyle/>
          <a:p>
            <a:pPr marL="285750" indent="-285750">
              <a:buFont typeface="Arial" panose="020B0604020202020204" pitchFamily="34" charset="0"/>
              <a:buChar char="•"/>
            </a:pPr>
            <a:r>
              <a:rPr lang="en-GB" sz="1600" dirty="0" smtClean="0">
                <a:solidFill>
                  <a:schemeClr val="accent1"/>
                </a:solidFill>
              </a:rPr>
              <a:t>More prevalence of obesity in </a:t>
            </a:r>
            <a:r>
              <a:rPr lang="en-GB" sz="1600" dirty="0" err="1" smtClean="0">
                <a:solidFill>
                  <a:schemeClr val="accent1"/>
                </a:solidFill>
              </a:rPr>
              <a:t>yr</a:t>
            </a:r>
            <a:r>
              <a:rPr lang="en-GB" sz="1600" dirty="0" smtClean="0">
                <a:solidFill>
                  <a:schemeClr val="accent1"/>
                </a:solidFill>
              </a:rPr>
              <a:t> 6 than reception (quite pronounced)</a:t>
            </a:r>
          </a:p>
          <a:p>
            <a:pPr marL="285750" indent="-285750">
              <a:buFont typeface="Arial" panose="020B0604020202020204" pitchFamily="34" charset="0"/>
              <a:buChar char="•"/>
            </a:pPr>
            <a:r>
              <a:rPr lang="en-GB" sz="1600" dirty="0" smtClean="0">
                <a:solidFill>
                  <a:schemeClr val="accent1"/>
                </a:solidFill>
              </a:rPr>
              <a:t>Similar trend when review overweight &amp; obese</a:t>
            </a:r>
            <a:endParaRPr lang="en-GB" sz="1600" dirty="0">
              <a:solidFill>
                <a:schemeClr val="accent1"/>
              </a:solidFill>
            </a:endParaRPr>
          </a:p>
        </p:txBody>
      </p:sp>
      <p:cxnSp>
        <p:nvCxnSpPr>
          <p:cNvPr id="6" name="Straight Arrow Connector 5"/>
          <p:cNvCxnSpPr/>
          <p:nvPr/>
        </p:nvCxnSpPr>
        <p:spPr>
          <a:xfrm flipH="1" flipV="1">
            <a:off x="5421086" y="4545874"/>
            <a:ext cx="300445" cy="15800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5281684" y="1600200"/>
            <a:ext cx="2333767" cy="738664"/>
          </a:xfrm>
          <a:prstGeom prst="rect">
            <a:avLst/>
          </a:prstGeom>
          <a:noFill/>
        </p:spPr>
        <p:txBody>
          <a:bodyPr wrap="square" rtlCol="0">
            <a:spAutoFit/>
          </a:bodyPr>
          <a:lstStyle/>
          <a:p>
            <a:r>
              <a:rPr lang="en-GB" sz="1400" dirty="0" smtClean="0">
                <a:solidFill>
                  <a:schemeClr val="accent1"/>
                </a:solidFill>
              </a:rPr>
              <a:t>Trend lines starting to flatten, especially overweight &amp; obese</a:t>
            </a:r>
            <a:endParaRPr lang="en-GB" sz="1400" dirty="0">
              <a:solidFill>
                <a:schemeClr val="accent1"/>
              </a:solidFill>
            </a:endParaRPr>
          </a:p>
        </p:txBody>
      </p:sp>
    </p:spTree>
    <p:extLst>
      <p:ext uri="{BB962C8B-B14F-4D97-AF65-F5344CB8AC3E}">
        <p14:creationId xmlns:p14="http://schemas.microsoft.com/office/powerpoint/2010/main" val="3849362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solidFill>
                  <a:schemeClr val="accent1"/>
                </a:solidFill>
              </a:rPr>
              <a:t>Overweight &amp; Very Overweight By Brent Ward - 12 Wards Above The Average</a:t>
            </a:r>
            <a:endParaRPr lang="en-GB" sz="4000" dirty="0">
              <a:solidFill>
                <a:schemeClr val="accent1"/>
              </a:solidFill>
            </a:endParaRPr>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2391007475"/>
              </p:ext>
            </p:extLst>
          </p:nvPr>
        </p:nvGraphicFramePr>
        <p:xfrm>
          <a:off x="6197598" y="1487392"/>
          <a:ext cx="53848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p:cNvSpPr txBox="1"/>
          <p:nvPr/>
        </p:nvSpPr>
        <p:spPr>
          <a:xfrm>
            <a:off x="2172148" y="6034222"/>
            <a:ext cx="2425729" cy="369332"/>
          </a:xfrm>
          <a:prstGeom prst="rect">
            <a:avLst/>
          </a:prstGeom>
          <a:noFill/>
        </p:spPr>
        <p:txBody>
          <a:bodyPr wrap="none" rtlCol="0">
            <a:spAutoFit/>
          </a:bodyPr>
          <a:lstStyle/>
          <a:p>
            <a:pPr marL="285750" indent="-285750">
              <a:buFont typeface="Arial" panose="020B0604020202020204" pitchFamily="34" charset="0"/>
              <a:buChar char="•"/>
            </a:pPr>
            <a:r>
              <a:rPr lang="en-GB" dirty="0" smtClean="0">
                <a:solidFill>
                  <a:schemeClr val="accent2"/>
                </a:solidFill>
              </a:rPr>
              <a:t>Pink</a:t>
            </a:r>
            <a:r>
              <a:rPr lang="en-GB" dirty="0" smtClean="0"/>
              <a:t> = &gt; average BMI</a:t>
            </a:r>
            <a:endParaRPr lang="en-GB" dirty="0"/>
          </a:p>
        </p:txBody>
      </p:sp>
      <p:sp>
        <p:nvSpPr>
          <p:cNvPr id="23" name="TextBox 22"/>
          <p:cNvSpPr txBox="1"/>
          <p:nvPr/>
        </p:nvSpPr>
        <p:spPr>
          <a:xfrm>
            <a:off x="6553239" y="5939929"/>
            <a:ext cx="4435602" cy="830997"/>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In 2019/20 there were 12 wards that exceeded the average</a:t>
            </a:r>
          </a:p>
          <a:p>
            <a:pPr marL="285750" indent="-285750">
              <a:buFont typeface="Arial" panose="020B0604020202020204" pitchFamily="34" charset="0"/>
              <a:buChar char="•"/>
            </a:pPr>
            <a:r>
              <a:rPr lang="en-GB" sz="1600" dirty="0" smtClean="0"/>
              <a:t>The worst ward was Stonebridge</a:t>
            </a: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780791680"/>
              </p:ext>
            </p:extLst>
          </p:nvPr>
        </p:nvGraphicFramePr>
        <p:xfrm>
          <a:off x="846162" y="1308107"/>
          <a:ext cx="4245534" cy="4705258"/>
        </p:xfrm>
        <a:graphic>
          <a:graphicData uri="http://schemas.openxmlformats.org/drawingml/2006/table">
            <a:tbl>
              <a:tblPr/>
              <a:tblGrid>
                <a:gridCol w="1376139">
                  <a:extLst>
                    <a:ext uri="{9D8B030D-6E8A-4147-A177-3AD203B41FA5}">
                      <a16:colId xmlns:a16="http://schemas.microsoft.com/office/drawing/2014/main" val="3129199534"/>
                    </a:ext>
                  </a:extLst>
                </a:gridCol>
                <a:gridCol w="951585">
                  <a:extLst>
                    <a:ext uri="{9D8B030D-6E8A-4147-A177-3AD203B41FA5}">
                      <a16:colId xmlns:a16="http://schemas.microsoft.com/office/drawing/2014/main" val="2754069487"/>
                    </a:ext>
                  </a:extLst>
                </a:gridCol>
                <a:gridCol w="980864">
                  <a:extLst>
                    <a:ext uri="{9D8B030D-6E8A-4147-A177-3AD203B41FA5}">
                      <a16:colId xmlns:a16="http://schemas.microsoft.com/office/drawing/2014/main" val="363938292"/>
                    </a:ext>
                  </a:extLst>
                </a:gridCol>
                <a:gridCol w="936946">
                  <a:extLst>
                    <a:ext uri="{9D8B030D-6E8A-4147-A177-3AD203B41FA5}">
                      <a16:colId xmlns:a16="http://schemas.microsoft.com/office/drawing/2014/main" val="3942035351"/>
                    </a:ext>
                  </a:extLst>
                </a:gridCol>
              </a:tblGrid>
              <a:tr h="732586">
                <a:tc>
                  <a:txBody>
                    <a:bodyPr/>
                    <a:lstStyle/>
                    <a:p>
                      <a:pPr algn="l" fontAlgn="b"/>
                      <a:r>
                        <a:rPr lang="en-GB" sz="1100" b="0" i="0" u="none" strike="noStrike" dirty="0">
                          <a:solidFill>
                            <a:srgbClr val="000000"/>
                          </a:solidFill>
                          <a:effectLst/>
                          <a:latin typeface="Calibri" panose="020F0502020204030204" pitchFamily="34" charset="0"/>
                        </a:rPr>
                        <a:t> </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9C0006"/>
                          </a:solidFill>
                          <a:effectLst/>
                          <a:latin typeface="Calibri" panose="020F0502020204030204" pitchFamily="34" charset="0"/>
                        </a:rPr>
                        <a:t>2017/18 % Overweight &amp; Very Overweight</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r>
                        <a:rPr lang="en-GB" sz="1100" b="0" i="0" u="none" strike="noStrike" dirty="0">
                          <a:solidFill>
                            <a:srgbClr val="9C0006"/>
                          </a:solidFill>
                          <a:effectLst/>
                          <a:latin typeface="Calibri" panose="020F0502020204030204" pitchFamily="34" charset="0"/>
                        </a:rPr>
                        <a:t>2018/19 % Overweight &amp; Very Overweight</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r>
                        <a:rPr lang="en-GB" sz="1100" b="0" i="0" u="none" strike="noStrike" dirty="0">
                          <a:solidFill>
                            <a:srgbClr val="9C0006"/>
                          </a:solidFill>
                          <a:effectLst/>
                          <a:latin typeface="Calibri" panose="020F0502020204030204" pitchFamily="34" charset="0"/>
                        </a:rPr>
                        <a:t>2019/20 % Overweight &amp; Very Overweight</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4020192808"/>
                  </a:ext>
                </a:extLst>
              </a:tr>
              <a:tr h="180576">
                <a:tc>
                  <a:txBody>
                    <a:bodyPr/>
                    <a:lstStyle/>
                    <a:p>
                      <a:pPr algn="l" fontAlgn="b"/>
                      <a:r>
                        <a:rPr lang="en-GB" sz="1100" b="0" i="0" u="none" strike="noStrike">
                          <a:solidFill>
                            <a:srgbClr val="000000"/>
                          </a:solidFill>
                          <a:effectLst/>
                          <a:latin typeface="Calibri" panose="020F0502020204030204" pitchFamily="34" charset="0"/>
                        </a:rPr>
                        <a:t>Stonebridge</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9C0006"/>
                          </a:solidFill>
                          <a:effectLst/>
                          <a:latin typeface="Calibri" panose="020F0502020204030204" pitchFamily="34" charset="0"/>
                        </a:rPr>
                        <a:t>48.9</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GB" sz="1100" b="0" i="0" u="none" strike="noStrike">
                          <a:solidFill>
                            <a:srgbClr val="9C0006"/>
                          </a:solidFill>
                          <a:effectLst/>
                          <a:latin typeface="Calibri" panose="020F0502020204030204" pitchFamily="34" charset="0"/>
                        </a:rPr>
                        <a:t>37.8</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GB" sz="1100" b="0" i="0" u="none" strike="noStrike" dirty="0">
                          <a:solidFill>
                            <a:srgbClr val="9C0006"/>
                          </a:solidFill>
                          <a:effectLst/>
                          <a:latin typeface="Calibri" panose="020F0502020204030204" pitchFamily="34" charset="0"/>
                        </a:rPr>
                        <a:t>37.1</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122892732"/>
                  </a:ext>
                </a:extLst>
              </a:tr>
              <a:tr h="180576">
                <a:tc>
                  <a:txBody>
                    <a:bodyPr/>
                    <a:lstStyle/>
                    <a:p>
                      <a:pPr algn="l" fontAlgn="b"/>
                      <a:r>
                        <a:rPr lang="en-GB" sz="1100" b="0" i="0" u="none" strike="noStrike">
                          <a:solidFill>
                            <a:srgbClr val="000000"/>
                          </a:solidFill>
                          <a:effectLst/>
                          <a:latin typeface="Calibri" panose="020F0502020204030204" pitchFamily="34" charset="0"/>
                        </a:rPr>
                        <a:t>Harlesden</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9C0006"/>
                          </a:solidFill>
                          <a:effectLst/>
                          <a:latin typeface="Calibri" panose="020F0502020204030204" pitchFamily="34" charset="0"/>
                        </a:rPr>
                        <a:t>46.7</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GB" sz="1100" b="0" i="0" u="none" strike="noStrike">
                          <a:solidFill>
                            <a:srgbClr val="9C0006"/>
                          </a:solidFill>
                          <a:effectLst/>
                          <a:latin typeface="Calibri" panose="020F0502020204030204" pitchFamily="34" charset="0"/>
                        </a:rPr>
                        <a:t>44.7</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GB" sz="1100" b="0" i="0" u="none" strike="noStrike" dirty="0">
                          <a:solidFill>
                            <a:srgbClr val="9C0006"/>
                          </a:solidFill>
                          <a:effectLst/>
                          <a:latin typeface="Calibri" panose="020F0502020204030204" pitchFamily="34" charset="0"/>
                        </a:rPr>
                        <a:t>35.8</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4312362"/>
                  </a:ext>
                </a:extLst>
              </a:tr>
              <a:tr h="180576">
                <a:tc>
                  <a:txBody>
                    <a:bodyPr/>
                    <a:lstStyle/>
                    <a:p>
                      <a:pPr algn="l" fontAlgn="b"/>
                      <a:r>
                        <a:rPr lang="en-GB" sz="1100" b="0" i="0" u="none" strike="noStrike">
                          <a:solidFill>
                            <a:srgbClr val="000000"/>
                          </a:solidFill>
                          <a:effectLst/>
                          <a:latin typeface="Calibri" panose="020F0502020204030204" pitchFamily="34" charset="0"/>
                        </a:rPr>
                        <a:t>Fryent</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27.1</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9C0006"/>
                          </a:solidFill>
                          <a:effectLst/>
                          <a:latin typeface="Calibri" panose="020F0502020204030204" pitchFamily="34" charset="0"/>
                        </a:rPr>
                        <a:t>34.2</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GB" sz="1100" b="0" i="0" u="none" strike="noStrike" dirty="0">
                          <a:solidFill>
                            <a:srgbClr val="9C0006"/>
                          </a:solidFill>
                          <a:effectLst/>
                          <a:latin typeface="Calibri" panose="020F0502020204030204" pitchFamily="34" charset="0"/>
                        </a:rPr>
                        <a:t>35.2</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784595032"/>
                  </a:ext>
                </a:extLst>
              </a:tr>
              <a:tr h="180576">
                <a:tc>
                  <a:txBody>
                    <a:bodyPr/>
                    <a:lstStyle/>
                    <a:p>
                      <a:pPr algn="l" fontAlgn="b"/>
                      <a:r>
                        <a:rPr lang="en-GB" sz="1100" b="0" i="0" u="none" strike="noStrike">
                          <a:solidFill>
                            <a:srgbClr val="000000"/>
                          </a:solidFill>
                          <a:effectLst/>
                          <a:latin typeface="Calibri" panose="020F0502020204030204" pitchFamily="34" charset="0"/>
                        </a:rPr>
                        <a:t>Dollis Hill</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9C0006"/>
                          </a:solidFill>
                          <a:effectLst/>
                          <a:latin typeface="Calibri" panose="020F0502020204030204" pitchFamily="34" charset="0"/>
                        </a:rPr>
                        <a:t>46.8</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GB" sz="1100" b="0" i="0" u="none" strike="noStrike">
                          <a:solidFill>
                            <a:srgbClr val="9C0006"/>
                          </a:solidFill>
                          <a:effectLst/>
                          <a:latin typeface="Calibri" panose="020F0502020204030204" pitchFamily="34" charset="0"/>
                        </a:rPr>
                        <a:t>36.8</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GB" sz="1100" b="0" i="0" u="none" strike="noStrike" dirty="0">
                          <a:solidFill>
                            <a:srgbClr val="9C0006"/>
                          </a:solidFill>
                          <a:effectLst/>
                          <a:latin typeface="Calibri" panose="020F0502020204030204" pitchFamily="34" charset="0"/>
                        </a:rPr>
                        <a:t>34.4</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954828681"/>
                  </a:ext>
                </a:extLst>
              </a:tr>
              <a:tr h="180576">
                <a:tc>
                  <a:txBody>
                    <a:bodyPr/>
                    <a:lstStyle/>
                    <a:p>
                      <a:pPr algn="l" fontAlgn="b"/>
                      <a:r>
                        <a:rPr lang="en-GB" sz="1100" b="0" i="0" u="none" strike="noStrike">
                          <a:solidFill>
                            <a:srgbClr val="000000"/>
                          </a:solidFill>
                          <a:effectLst/>
                          <a:latin typeface="Calibri" panose="020F0502020204030204" pitchFamily="34" charset="0"/>
                        </a:rPr>
                        <a:t>Sudbury</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33.2</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27.9</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9C0006"/>
                          </a:solidFill>
                          <a:effectLst/>
                          <a:latin typeface="Calibri" panose="020F0502020204030204" pitchFamily="34" charset="0"/>
                        </a:rPr>
                        <a:t>34</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062039732"/>
                  </a:ext>
                </a:extLst>
              </a:tr>
              <a:tr h="180576">
                <a:tc>
                  <a:txBody>
                    <a:bodyPr/>
                    <a:lstStyle/>
                    <a:p>
                      <a:pPr algn="l" fontAlgn="b"/>
                      <a:r>
                        <a:rPr lang="en-GB" sz="1100" b="0" i="0" u="none" strike="noStrike">
                          <a:solidFill>
                            <a:srgbClr val="000000"/>
                          </a:solidFill>
                          <a:effectLst/>
                          <a:latin typeface="Calibri" panose="020F0502020204030204" pitchFamily="34" charset="0"/>
                        </a:rPr>
                        <a:t>Welsh Harp</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9C0006"/>
                          </a:solidFill>
                          <a:effectLst/>
                          <a:latin typeface="Calibri" panose="020F0502020204030204" pitchFamily="34" charset="0"/>
                        </a:rPr>
                        <a:t>38.1</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GB" sz="1100" b="0" i="0" u="none" strike="noStrike">
                          <a:solidFill>
                            <a:srgbClr val="9C0006"/>
                          </a:solidFill>
                          <a:effectLst/>
                          <a:latin typeface="Calibri" panose="020F0502020204030204" pitchFamily="34" charset="0"/>
                        </a:rPr>
                        <a:t>35.2</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GB" sz="1100" b="0" i="0" u="none" strike="noStrike" dirty="0">
                          <a:solidFill>
                            <a:srgbClr val="9C0006"/>
                          </a:solidFill>
                          <a:effectLst/>
                          <a:latin typeface="Calibri" panose="020F0502020204030204" pitchFamily="34" charset="0"/>
                        </a:rPr>
                        <a:t>33.9</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856197829"/>
                  </a:ext>
                </a:extLst>
              </a:tr>
              <a:tr h="180576">
                <a:tc>
                  <a:txBody>
                    <a:bodyPr/>
                    <a:lstStyle/>
                    <a:p>
                      <a:pPr algn="l" fontAlgn="b"/>
                      <a:r>
                        <a:rPr lang="en-GB" sz="1100" b="0" i="0" u="none" strike="noStrike">
                          <a:solidFill>
                            <a:srgbClr val="000000"/>
                          </a:solidFill>
                          <a:effectLst/>
                          <a:latin typeface="Calibri" panose="020F0502020204030204" pitchFamily="34" charset="0"/>
                        </a:rPr>
                        <a:t>Willesden Green</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9C0006"/>
                          </a:solidFill>
                          <a:effectLst/>
                          <a:latin typeface="Calibri" panose="020F0502020204030204" pitchFamily="34" charset="0"/>
                        </a:rPr>
                        <a:t>40</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GB" sz="1100" b="0" i="0" u="none" strike="noStrike">
                          <a:solidFill>
                            <a:srgbClr val="9C0006"/>
                          </a:solidFill>
                          <a:effectLst/>
                          <a:latin typeface="Calibri" panose="020F0502020204030204" pitchFamily="34" charset="0"/>
                        </a:rPr>
                        <a:t>41.7</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GB" sz="1100" b="0" i="0" u="none" strike="noStrike" dirty="0">
                          <a:solidFill>
                            <a:srgbClr val="9C0006"/>
                          </a:solidFill>
                          <a:effectLst/>
                          <a:latin typeface="Calibri" panose="020F0502020204030204" pitchFamily="34" charset="0"/>
                        </a:rPr>
                        <a:t>33.8</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978811707"/>
                  </a:ext>
                </a:extLst>
              </a:tr>
              <a:tr h="180576">
                <a:tc>
                  <a:txBody>
                    <a:bodyPr/>
                    <a:lstStyle/>
                    <a:p>
                      <a:pPr algn="l" fontAlgn="b"/>
                      <a:r>
                        <a:rPr lang="en-GB" sz="1100" b="0" i="0" u="none" strike="noStrike">
                          <a:solidFill>
                            <a:srgbClr val="000000"/>
                          </a:solidFill>
                          <a:effectLst/>
                          <a:latin typeface="Calibri" panose="020F0502020204030204" pitchFamily="34" charset="0"/>
                        </a:rPr>
                        <a:t>Dudden Hill</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9C0006"/>
                          </a:solidFill>
                          <a:effectLst/>
                          <a:latin typeface="Calibri" panose="020F0502020204030204" pitchFamily="34" charset="0"/>
                        </a:rPr>
                        <a:t>45.8</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GB" sz="1100" b="0" i="0" u="none" strike="noStrike">
                          <a:solidFill>
                            <a:srgbClr val="9C0006"/>
                          </a:solidFill>
                          <a:effectLst/>
                          <a:latin typeface="Calibri" panose="020F0502020204030204" pitchFamily="34" charset="0"/>
                        </a:rPr>
                        <a:t>45.2</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GB" sz="1100" b="0" i="0" u="none" strike="noStrike" dirty="0">
                          <a:solidFill>
                            <a:srgbClr val="9C0006"/>
                          </a:solidFill>
                          <a:effectLst/>
                          <a:latin typeface="Calibri" panose="020F0502020204030204" pitchFamily="34" charset="0"/>
                        </a:rPr>
                        <a:t>33.7</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540441883"/>
                  </a:ext>
                </a:extLst>
              </a:tr>
              <a:tr h="180576">
                <a:tc>
                  <a:txBody>
                    <a:bodyPr/>
                    <a:lstStyle/>
                    <a:p>
                      <a:pPr algn="l" fontAlgn="b"/>
                      <a:r>
                        <a:rPr lang="en-GB" sz="1100" b="0" i="0" u="none" strike="noStrike">
                          <a:solidFill>
                            <a:srgbClr val="000000"/>
                          </a:solidFill>
                          <a:effectLst/>
                          <a:latin typeface="Calibri" panose="020F0502020204030204" pitchFamily="34" charset="0"/>
                        </a:rPr>
                        <a:t>Kilburn</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9C0006"/>
                          </a:solidFill>
                          <a:effectLst/>
                          <a:latin typeface="Calibri" panose="020F0502020204030204" pitchFamily="34" charset="0"/>
                        </a:rPr>
                        <a:t>49.1</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GB" sz="1100" b="0" i="0" u="none" strike="noStrike">
                          <a:solidFill>
                            <a:srgbClr val="9C0006"/>
                          </a:solidFill>
                          <a:effectLst/>
                          <a:latin typeface="Calibri" panose="020F0502020204030204" pitchFamily="34" charset="0"/>
                        </a:rPr>
                        <a:t>41.9</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GB" sz="1100" b="0" i="0" u="none" strike="noStrike" dirty="0">
                          <a:solidFill>
                            <a:srgbClr val="9C0006"/>
                          </a:solidFill>
                          <a:effectLst/>
                          <a:latin typeface="Calibri" panose="020F0502020204030204" pitchFamily="34" charset="0"/>
                        </a:rPr>
                        <a:t>33.5</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36194046"/>
                  </a:ext>
                </a:extLst>
              </a:tr>
              <a:tr h="180576">
                <a:tc>
                  <a:txBody>
                    <a:bodyPr/>
                    <a:lstStyle/>
                    <a:p>
                      <a:pPr algn="l" fontAlgn="b"/>
                      <a:r>
                        <a:rPr lang="en-GB" sz="1100" b="0" i="0" u="none" strike="noStrike">
                          <a:solidFill>
                            <a:srgbClr val="000000"/>
                          </a:solidFill>
                          <a:effectLst/>
                          <a:latin typeface="Calibri" panose="020F0502020204030204" pitchFamily="34" charset="0"/>
                        </a:rPr>
                        <a:t>Tokyngton</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31.7</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9C0006"/>
                          </a:solidFill>
                          <a:effectLst/>
                          <a:latin typeface="Calibri" panose="020F0502020204030204" pitchFamily="34" charset="0"/>
                        </a:rPr>
                        <a:t>35.6</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GB" sz="1100" b="0" i="0" u="none" strike="noStrike" dirty="0">
                          <a:solidFill>
                            <a:srgbClr val="9C0006"/>
                          </a:solidFill>
                          <a:effectLst/>
                          <a:latin typeface="Calibri" panose="020F0502020204030204" pitchFamily="34" charset="0"/>
                        </a:rPr>
                        <a:t>33.2</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877985352"/>
                  </a:ext>
                </a:extLst>
              </a:tr>
              <a:tr h="180576">
                <a:tc>
                  <a:txBody>
                    <a:bodyPr/>
                    <a:lstStyle/>
                    <a:p>
                      <a:pPr algn="l" fontAlgn="b"/>
                      <a:r>
                        <a:rPr lang="en-GB" sz="1100" b="0" i="0" u="none" strike="noStrike">
                          <a:solidFill>
                            <a:srgbClr val="000000"/>
                          </a:solidFill>
                          <a:effectLst/>
                          <a:latin typeface="Calibri" panose="020F0502020204030204" pitchFamily="34" charset="0"/>
                        </a:rPr>
                        <a:t>Queensbury</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34.3</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29.3</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9C0006"/>
                          </a:solidFill>
                          <a:effectLst/>
                          <a:latin typeface="Calibri" panose="020F0502020204030204" pitchFamily="34" charset="0"/>
                        </a:rPr>
                        <a:t>32.6</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714552978"/>
                  </a:ext>
                </a:extLst>
              </a:tr>
              <a:tr h="180576">
                <a:tc>
                  <a:txBody>
                    <a:bodyPr/>
                    <a:lstStyle/>
                    <a:p>
                      <a:pPr algn="l" fontAlgn="b"/>
                      <a:r>
                        <a:rPr lang="en-GB" sz="1100" b="0" i="0" u="none" strike="noStrike">
                          <a:solidFill>
                            <a:srgbClr val="000000"/>
                          </a:solidFill>
                          <a:effectLst/>
                          <a:latin typeface="Calibri" panose="020F0502020204030204" pitchFamily="34" charset="0"/>
                        </a:rPr>
                        <a:t>Kensal Green</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9C0006"/>
                          </a:solidFill>
                          <a:effectLst/>
                          <a:latin typeface="Calibri" panose="020F0502020204030204" pitchFamily="34" charset="0"/>
                        </a:rPr>
                        <a:t>52.3</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GB" sz="1100" b="0" i="0" u="none" strike="noStrike">
                          <a:solidFill>
                            <a:srgbClr val="9C0006"/>
                          </a:solidFill>
                          <a:effectLst/>
                          <a:latin typeface="Calibri" panose="020F0502020204030204" pitchFamily="34" charset="0"/>
                        </a:rPr>
                        <a:t>44.2</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GB" sz="1100" b="0" i="0" u="none" strike="noStrike" dirty="0">
                          <a:solidFill>
                            <a:srgbClr val="9C0006"/>
                          </a:solidFill>
                          <a:effectLst/>
                          <a:latin typeface="Calibri" panose="020F0502020204030204" pitchFamily="34" charset="0"/>
                        </a:rPr>
                        <a:t>31.7</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630634731"/>
                  </a:ext>
                </a:extLst>
              </a:tr>
              <a:tr h="180576">
                <a:tc>
                  <a:txBody>
                    <a:bodyPr/>
                    <a:lstStyle/>
                    <a:p>
                      <a:pPr algn="l" fontAlgn="b"/>
                      <a:r>
                        <a:rPr lang="en-GB" sz="1100" b="0" i="0" u="none" strike="noStrike">
                          <a:solidFill>
                            <a:srgbClr val="000000"/>
                          </a:solidFill>
                          <a:effectLst/>
                          <a:latin typeface="Calibri" panose="020F0502020204030204" pitchFamily="34" charset="0"/>
                        </a:rPr>
                        <a:t>Preston</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29.5</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33.5</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effectLst/>
                          <a:latin typeface="Calibri" panose="020F0502020204030204" pitchFamily="34" charset="0"/>
                        </a:rPr>
                        <a:t>30.8</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3349964"/>
                  </a:ext>
                </a:extLst>
              </a:tr>
              <a:tr h="180576">
                <a:tc>
                  <a:txBody>
                    <a:bodyPr/>
                    <a:lstStyle/>
                    <a:p>
                      <a:pPr algn="l" fontAlgn="b"/>
                      <a:r>
                        <a:rPr lang="en-GB" sz="1100" b="0" i="0" u="none" strike="noStrike">
                          <a:solidFill>
                            <a:srgbClr val="000000"/>
                          </a:solidFill>
                          <a:effectLst/>
                          <a:latin typeface="Calibri" panose="020F0502020204030204" pitchFamily="34" charset="0"/>
                        </a:rPr>
                        <a:t>Wembley Central</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32.1</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31</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effectLst/>
                          <a:latin typeface="Calibri" panose="020F0502020204030204" pitchFamily="34" charset="0"/>
                        </a:rPr>
                        <a:t>30.2</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1272065"/>
                  </a:ext>
                </a:extLst>
              </a:tr>
              <a:tr h="180576">
                <a:tc>
                  <a:txBody>
                    <a:bodyPr/>
                    <a:lstStyle/>
                    <a:p>
                      <a:pPr algn="l" fontAlgn="b"/>
                      <a:r>
                        <a:rPr lang="en-GB" sz="1100" b="0" i="0" u="none" strike="noStrike">
                          <a:solidFill>
                            <a:srgbClr val="000000"/>
                          </a:solidFill>
                          <a:effectLst/>
                          <a:latin typeface="Calibri" panose="020F0502020204030204" pitchFamily="34" charset="0"/>
                        </a:rPr>
                        <a:t>Barnhill</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32.4</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26.3</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effectLst/>
                          <a:latin typeface="Calibri" panose="020F0502020204030204" pitchFamily="34" charset="0"/>
                        </a:rPr>
                        <a:t>29.5</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326529"/>
                  </a:ext>
                </a:extLst>
              </a:tr>
              <a:tr h="180576">
                <a:tc>
                  <a:txBody>
                    <a:bodyPr/>
                    <a:lstStyle/>
                    <a:p>
                      <a:pPr algn="l" fontAlgn="b"/>
                      <a:r>
                        <a:rPr lang="en-GB" sz="1100" b="0" i="0" u="none" strike="noStrike">
                          <a:solidFill>
                            <a:srgbClr val="000000"/>
                          </a:solidFill>
                          <a:effectLst/>
                          <a:latin typeface="Calibri" panose="020F0502020204030204" pitchFamily="34" charset="0"/>
                        </a:rPr>
                        <a:t>Mapesbury</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9C0006"/>
                          </a:solidFill>
                          <a:effectLst/>
                          <a:latin typeface="Calibri" panose="020F0502020204030204" pitchFamily="34" charset="0"/>
                        </a:rPr>
                        <a:t>38.1</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GB" sz="1100" b="0" i="0" u="none" strike="noStrike">
                          <a:solidFill>
                            <a:srgbClr val="9C0006"/>
                          </a:solidFill>
                          <a:effectLst/>
                          <a:latin typeface="Calibri" panose="020F0502020204030204" pitchFamily="34" charset="0"/>
                        </a:rPr>
                        <a:t>36.2</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GB" sz="1100" b="0" i="0" u="none" strike="noStrike" dirty="0">
                          <a:solidFill>
                            <a:srgbClr val="000000"/>
                          </a:solidFill>
                          <a:effectLst/>
                          <a:latin typeface="Calibri" panose="020F0502020204030204" pitchFamily="34" charset="0"/>
                        </a:rPr>
                        <a:t>29.3</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3709138"/>
                  </a:ext>
                </a:extLst>
              </a:tr>
              <a:tr h="180576">
                <a:tc>
                  <a:txBody>
                    <a:bodyPr/>
                    <a:lstStyle/>
                    <a:p>
                      <a:pPr algn="l" fontAlgn="b"/>
                      <a:r>
                        <a:rPr lang="en-GB" sz="1100" b="0" i="0" u="none" strike="noStrike">
                          <a:solidFill>
                            <a:srgbClr val="000000"/>
                          </a:solidFill>
                          <a:effectLst/>
                          <a:latin typeface="Calibri" panose="020F0502020204030204" pitchFamily="34" charset="0"/>
                        </a:rPr>
                        <a:t>Kenton</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22.1</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27</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effectLst/>
                          <a:latin typeface="Calibri" panose="020F0502020204030204" pitchFamily="34" charset="0"/>
                        </a:rPr>
                        <a:t>25</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0641995"/>
                  </a:ext>
                </a:extLst>
              </a:tr>
              <a:tr h="180576">
                <a:tc>
                  <a:txBody>
                    <a:bodyPr/>
                    <a:lstStyle/>
                    <a:p>
                      <a:pPr algn="l" fontAlgn="b"/>
                      <a:r>
                        <a:rPr lang="en-GB" sz="1100" b="0" i="0" u="none" strike="noStrike">
                          <a:solidFill>
                            <a:srgbClr val="000000"/>
                          </a:solidFill>
                          <a:effectLst/>
                          <a:latin typeface="Calibri" panose="020F0502020204030204" pitchFamily="34" charset="0"/>
                        </a:rPr>
                        <a:t>Queens Park</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36.8</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30.9</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effectLst/>
                          <a:latin typeface="Calibri" panose="020F0502020204030204" pitchFamily="34" charset="0"/>
                        </a:rPr>
                        <a:t>24.7</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7935236"/>
                  </a:ext>
                </a:extLst>
              </a:tr>
              <a:tr h="180576">
                <a:tc>
                  <a:txBody>
                    <a:bodyPr/>
                    <a:lstStyle/>
                    <a:p>
                      <a:pPr algn="l" fontAlgn="b"/>
                      <a:r>
                        <a:rPr lang="en-GB" sz="1100" b="0" i="0" u="none" strike="noStrike">
                          <a:solidFill>
                            <a:srgbClr val="000000"/>
                          </a:solidFill>
                          <a:effectLst/>
                          <a:latin typeface="Calibri" panose="020F0502020204030204" pitchFamily="34" charset="0"/>
                        </a:rPr>
                        <a:t>Northwick Park</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26.2</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26.2</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effectLst/>
                          <a:latin typeface="Calibri" panose="020F0502020204030204" pitchFamily="34" charset="0"/>
                        </a:rPr>
                        <a:t>24.6</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4501779"/>
                  </a:ext>
                </a:extLst>
              </a:tr>
              <a:tr h="180576">
                <a:tc>
                  <a:txBody>
                    <a:bodyPr/>
                    <a:lstStyle/>
                    <a:p>
                      <a:pPr algn="l" fontAlgn="b"/>
                      <a:r>
                        <a:rPr lang="en-GB" sz="1100" b="0" i="0" u="none" strike="noStrike">
                          <a:solidFill>
                            <a:srgbClr val="000000"/>
                          </a:solidFill>
                          <a:effectLst/>
                          <a:latin typeface="Calibri" panose="020F0502020204030204" pitchFamily="34" charset="0"/>
                        </a:rPr>
                        <a:t>Brondesbury Park</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9C0006"/>
                          </a:solidFill>
                          <a:effectLst/>
                          <a:latin typeface="Calibri" panose="020F0502020204030204" pitchFamily="34" charset="0"/>
                        </a:rPr>
                        <a:t>39.1</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GB" sz="1100" b="0" i="0" u="none" strike="noStrike">
                          <a:solidFill>
                            <a:srgbClr val="000000"/>
                          </a:solidFill>
                          <a:effectLst/>
                          <a:latin typeface="Calibri" panose="020F0502020204030204" pitchFamily="34" charset="0"/>
                        </a:rPr>
                        <a:t>24.9</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effectLst/>
                          <a:latin typeface="Calibri" panose="020F0502020204030204" pitchFamily="34" charset="0"/>
                        </a:rPr>
                        <a:t>19.8</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4547141"/>
                  </a:ext>
                </a:extLst>
              </a:tr>
              <a:tr h="180576">
                <a:tc>
                  <a:txBody>
                    <a:bodyPr/>
                    <a:lstStyle/>
                    <a:p>
                      <a:pPr algn="l" fontAlgn="b"/>
                      <a:r>
                        <a:rPr lang="en-GB" sz="1100" b="0" i="0" u="none" strike="noStrike">
                          <a:solidFill>
                            <a:srgbClr val="000000"/>
                          </a:solidFill>
                          <a:effectLst/>
                          <a:latin typeface="Calibri" panose="020F0502020204030204" pitchFamily="34" charset="0"/>
                        </a:rPr>
                        <a:t>Alperton</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20.9</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18.1</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effectLst/>
                          <a:latin typeface="Calibri" panose="020F0502020204030204" pitchFamily="34" charset="0"/>
                        </a:rPr>
                        <a:t>19.1</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2681552"/>
                  </a:ext>
                </a:extLst>
              </a:tr>
              <a:tr h="180576">
                <a:tc>
                  <a:txBody>
                    <a:bodyPr/>
                    <a:lstStyle/>
                    <a:p>
                      <a:pPr algn="l" fontAlgn="b"/>
                      <a:r>
                        <a:rPr lang="en-GB" sz="1100" b="0" i="0" u="none" strike="noStrike">
                          <a:solidFill>
                            <a:srgbClr val="000000"/>
                          </a:solidFill>
                          <a:effectLst/>
                          <a:latin typeface="Calibri" panose="020F0502020204030204" pitchFamily="34" charset="0"/>
                        </a:rPr>
                        <a:t>Total</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36.8</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33.8</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effectLst/>
                          <a:latin typeface="Calibri" panose="020F0502020204030204" pitchFamily="34" charset="0"/>
                        </a:rPr>
                        <a:t>31</a:t>
                      </a:r>
                    </a:p>
                  </a:txBody>
                  <a:tcPr marL="7803" marR="7803" marT="78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5229227"/>
                  </a:ext>
                </a:extLst>
              </a:tr>
            </a:tbl>
          </a:graphicData>
        </a:graphic>
      </p:graphicFrame>
    </p:spTree>
    <p:extLst>
      <p:ext uri="{BB962C8B-B14F-4D97-AF65-F5344CB8AC3E}">
        <p14:creationId xmlns:p14="http://schemas.microsoft.com/office/powerpoint/2010/main" val="21391162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4000" dirty="0" smtClean="0">
                <a:solidFill>
                  <a:schemeClr val="accent1"/>
                </a:solidFill>
              </a:rPr>
              <a:t>Severely Obese By Ward 2019/20</a:t>
            </a:r>
            <a:endParaRPr lang="en-GB" sz="4000" dirty="0">
              <a:solidFill>
                <a:schemeClr val="accent1"/>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698785515"/>
              </p:ext>
            </p:extLst>
          </p:nvPr>
        </p:nvGraphicFramePr>
        <p:xfrm>
          <a:off x="304800" y="1431925"/>
          <a:ext cx="11685588" cy="4694238"/>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8737600" y="1619093"/>
            <a:ext cx="3252788" cy="1077218"/>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 of severely obese by ward</a:t>
            </a:r>
          </a:p>
          <a:p>
            <a:endParaRPr lang="en-GB" sz="1600" dirty="0" smtClean="0"/>
          </a:p>
          <a:p>
            <a:pPr marL="285750" indent="-285750">
              <a:buFont typeface="Arial" panose="020B0604020202020204" pitchFamily="34" charset="0"/>
              <a:buChar char="•"/>
            </a:pPr>
            <a:r>
              <a:rPr lang="en-GB" sz="1600" dirty="0" smtClean="0"/>
              <a:t>Average is represented by the purple line, at 4.5% in 2019/20</a:t>
            </a:r>
            <a:endParaRPr lang="en-GB" sz="1600" dirty="0"/>
          </a:p>
        </p:txBody>
      </p:sp>
      <p:sp>
        <p:nvSpPr>
          <p:cNvPr id="15" name="TextBox 14"/>
          <p:cNvSpPr txBox="1"/>
          <p:nvPr/>
        </p:nvSpPr>
        <p:spPr>
          <a:xfrm>
            <a:off x="1788109" y="5960472"/>
            <a:ext cx="5572488" cy="830997"/>
          </a:xfrm>
          <a:prstGeom prst="rect">
            <a:avLst/>
          </a:prstGeom>
          <a:noFill/>
        </p:spPr>
        <p:txBody>
          <a:bodyPr wrap="none" rtlCol="0">
            <a:spAutoFit/>
          </a:bodyPr>
          <a:lstStyle/>
          <a:p>
            <a:pPr marL="285750" indent="-285750">
              <a:buFont typeface="Arial" panose="020B0604020202020204" pitchFamily="34" charset="0"/>
              <a:buChar char="•"/>
            </a:pPr>
            <a:r>
              <a:rPr lang="en-GB" sz="1600" dirty="0" smtClean="0">
                <a:solidFill>
                  <a:schemeClr val="accent1"/>
                </a:solidFill>
              </a:rPr>
              <a:t>14 wards equal to or greater than the 4.5% average</a:t>
            </a:r>
          </a:p>
          <a:p>
            <a:pPr marL="285750" indent="-285750">
              <a:buFont typeface="Arial" panose="020B0604020202020204" pitchFamily="34" charset="0"/>
              <a:buChar char="•"/>
            </a:pPr>
            <a:r>
              <a:rPr lang="en-GB" sz="1600" dirty="0" err="1" smtClean="0">
                <a:solidFill>
                  <a:schemeClr val="accent1"/>
                </a:solidFill>
              </a:rPr>
              <a:t>Tokyngton</a:t>
            </a:r>
            <a:r>
              <a:rPr lang="en-GB" sz="1600" dirty="0" smtClean="0">
                <a:solidFill>
                  <a:schemeClr val="accent1"/>
                </a:solidFill>
              </a:rPr>
              <a:t> had the most prevalence of severe obesity at 7.1%</a:t>
            </a:r>
          </a:p>
          <a:p>
            <a:pPr marL="285750" indent="-285750">
              <a:buFont typeface="Arial" panose="020B0604020202020204" pitchFamily="34" charset="0"/>
              <a:buChar char="•"/>
            </a:pPr>
            <a:r>
              <a:rPr lang="en-GB" sz="1600" dirty="0" smtClean="0">
                <a:solidFill>
                  <a:schemeClr val="accent1"/>
                </a:solidFill>
              </a:rPr>
              <a:t>Also see appendix 7 for progression by year</a:t>
            </a:r>
            <a:endParaRPr lang="en-GB" sz="1600" dirty="0">
              <a:solidFill>
                <a:schemeClr val="accent1"/>
              </a:solidFill>
            </a:endParaRPr>
          </a:p>
        </p:txBody>
      </p:sp>
      <p:sp>
        <p:nvSpPr>
          <p:cNvPr id="16" name="Right Brace 15"/>
          <p:cNvSpPr/>
          <p:nvPr/>
        </p:nvSpPr>
        <p:spPr>
          <a:xfrm rot="5400000">
            <a:off x="4255956" y="1458951"/>
            <a:ext cx="355581" cy="647410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3" name="Straight Arrow Connector 2"/>
          <p:cNvCxnSpPr/>
          <p:nvPr/>
        </p:nvCxnSpPr>
        <p:spPr>
          <a:xfrm flipV="1">
            <a:off x="3928533" y="5334000"/>
            <a:ext cx="304800" cy="6264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77156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4000" dirty="0" smtClean="0">
                <a:solidFill>
                  <a:schemeClr val="accent1"/>
                </a:solidFill>
              </a:rPr>
              <a:t>Brent Higher Than England Average For Obese </a:t>
            </a:r>
            <a:r>
              <a:rPr lang="en-GB" sz="4000" dirty="0">
                <a:solidFill>
                  <a:schemeClr val="accent1"/>
                </a:solidFill>
              </a:rPr>
              <a:t>A</a:t>
            </a:r>
            <a:r>
              <a:rPr lang="en-GB" sz="4000" dirty="0" smtClean="0">
                <a:solidFill>
                  <a:schemeClr val="accent1"/>
                </a:solidFill>
              </a:rPr>
              <a:t>nd Severely Obese For Both Reception &amp; Year 6</a:t>
            </a:r>
            <a:endParaRPr lang="en-GB" sz="4000" dirty="0">
              <a:solidFill>
                <a:schemeClr val="accent1"/>
              </a:solidFill>
            </a:endParaRPr>
          </a:p>
        </p:txBody>
      </p:sp>
      <p:graphicFrame>
        <p:nvGraphicFramePr>
          <p:cNvPr id="10" name="Content Placeholder 9"/>
          <p:cNvGraphicFramePr>
            <a:graphicFrameLocks noGrp="1"/>
          </p:cNvGraphicFramePr>
          <p:nvPr>
            <p:ph sz="half" idx="1"/>
            <p:extLst>
              <p:ext uri="{D42A27DB-BD31-4B8C-83A1-F6EECF244321}">
                <p14:modId xmlns:p14="http://schemas.microsoft.com/office/powerpoint/2010/main" val="450484479"/>
              </p:ext>
            </p:extLst>
          </p:nvPr>
        </p:nvGraphicFramePr>
        <p:xfrm>
          <a:off x="609600" y="1600200"/>
          <a:ext cx="53848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ontent Placeholder 12"/>
          <p:cNvGraphicFramePr>
            <a:graphicFrameLocks noGrp="1"/>
          </p:cNvGraphicFramePr>
          <p:nvPr>
            <p:ph sz="half" idx="2"/>
            <p:extLst>
              <p:ext uri="{D42A27DB-BD31-4B8C-83A1-F6EECF244321}">
                <p14:modId xmlns:p14="http://schemas.microsoft.com/office/powerpoint/2010/main" val="3288912850"/>
              </p:ext>
            </p:extLst>
          </p:nvPr>
        </p:nvGraphicFramePr>
        <p:xfrm>
          <a:off x="6197600" y="1600200"/>
          <a:ext cx="53848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835965" y="2782956"/>
            <a:ext cx="1289327" cy="338554"/>
          </a:xfrm>
          <a:prstGeom prst="rect">
            <a:avLst/>
          </a:prstGeom>
          <a:noFill/>
        </p:spPr>
        <p:txBody>
          <a:bodyPr wrap="none" rtlCol="0">
            <a:spAutoFit/>
          </a:bodyPr>
          <a:lstStyle/>
          <a:p>
            <a:r>
              <a:rPr lang="en-GB" sz="1600" dirty="0" smtClean="0"/>
              <a:t>Brent Higher </a:t>
            </a:r>
            <a:endParaRPr lang="en-GB" sz="1600" dirty="0"/>
          </a:p>
        </p:txBody>
      </p:sp>
      <p:cxnSp>
        <p:nvCxnSpPr>
          <p:cNvPr id="4" name="Straight Arrow Connector 3"/>
          <p:cNvCxnSpPr/>
          <p:nvPr/>
        </p:nvCxnSpPr>
        <p:spPr>
          <a:xfrm flipH="1">
            <a:off x="3114261" y="3152288"/>
            <a:ext cx="132522" cy="3462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3710609" y="3152288"/>
            <a:ext cx="265043" cy="8498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540487" y="2782956"/>
            <a:ext cx="3073405" cy="338554"/>
          </a:xfrm>
          <a:prstGeom prst="rect">
            <a:avLst/>
          </a:prstGeom>
          <a:noFill/>
        </p:spPr>
        <p:txBody>
          <a:bodyPr wrap="none" rtlCol="0">
            <a:spAutoFit/>
          </a:bodyPr>
          <a:lstStyle/>
          <a:p>
            <a:r>
              <a:rPr lang="en-GB" sz="1600" dirty="0" smtClean="0"/>
              <a:t>For Year 6 - Brent Higher Across All</a:t>
            </a:r>
            <a:endParaRPr lang="en-GB" sz="1600" dirty="0"/>
          </a:p>
        </p:txBody>
      </p:sp>
      <p:sp>
        <p:nvSpPr>
          <p:cNvPr id="11" name="TextBox 10"/>
          <p:cNvSpPr txBox="1"/>
          <p:nvPr/>
        </p:nvSpPr>
        <p:spPr>
          <a:xfrm>
            <a:off x="6707286" y="6126163"/>
            <a:ext cx="3906606" cy="584775"/>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The extent of the variance for Yr6 Obesity is notable at 4.1%</a:t>
            </a:r>
            <a:endParaRPr lang="en-GB" sz="1600" dirty="0"/>
          </a:p>
        </p:txBody>
      </p:sp>
      <p:cxnSp>
        <p:nvCxnSpPr>
          <p:cNvPr id="14" name="Straight Arrow Connector 13"/>
          <p:cNvCxnSpPr/>
          <p:nvPr/>
        </p:nvCxnSpPr>
        <p:spPr>
          <a:xfrm flipV="1">
            <a:off x="7845287" y="5194852"/>
            <a:ext cx="490330" cy="8348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8777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solidFill>
                  <a:schemeClr val="accent1"/>
                </a:solidFill>
              </a:rPr>
              <a:t>NCMP Introduction</a:t>
            </a:r>
            <a:endParaRPr lang="en-GB" sz="4000" dirty="0">
              <a:solidFill>
                <a:schemeClr val="accent1"/>
              </a:solidFill>
            </a:endParaRPr>
          </a:p>
        </p:txBody>
      </p:sp>
      <p:sp>
        <p:nvSpPr>
          <p:cNvPr id="3" name="Content Placeholder 2"/>
          <p:cNvSpPr>
            <a:spLocks noGrp="1"/>
          </p:cNvSpPr>
          <p:nvPr>
            <p:ph sz="half" idx="1"/>
          </p:nvPr>
        </p:nvSpPr>
        <p:spPr/>
        <p:txBody>
          <a:bodyPr/>
          <a:lstStyle/>
          <a:p>
            <a:r>
              <a:rPr lang="en-GB" sz="1800" dirty="0"/>
              <a:t>The National Child Measurement Programme (NCMP) is a nationally mandated public health programme.</a:t>
            </a:r>
          </a:p>
          <a:p>
            <a:endParaRPr lang="en-GB" sz="1800" dirty="0"/>
          </a:p>
          <a:p>
            <a:r>
              <a:rPr lang="en-GB" sz="1800" dirty="0" smtClean="0"/>
              <a:t>NCMP is a key </a:t>
            </a:r>
            <a:r>
              <a:rPr lang="en-GB" sz="1800" dirty="0"/>
              <a:t>part of the government’s approach to tackling child obesity.</a:t>
            </a:r>
          </a:p>
          <a:p>
            <a:endParaRPr lang="en-GB" sz="1800" dirty="0"/>
          </a:p>
          <a:p>
            <a:r>
              <a:rPr lang="en-GB" sz="1800" dirty="0"/>
              <a:t>Public Health England provides strategic leadership and support for this programme, and local authorities deliver it</a:t>
            </a:r>
            <a:r>
              <a:rPr lang="en-GB" sz="1800" dirty="0" smtClean="0"/>
              <a:t>.</a:t>
            </a:r>
          </a:p>
          <a:p>
            <a:pPr marL="0" indent="0">
              <a:buNone/>
            </a:pPr>
            <a:endParaRPr lang="en-GB" sz="1800" dirty="0"/>
          </a:p>
          <a:p>
            <a:r>
              <a:rPr lang="en-GB" sz="1800" dirty="0" smtClean="0">
                <a:hlinkClick r:id="rId2"/>
              </a:rPr>
              <a:t>https</a:t>
            </a:r>
            <a:r>
              <a:rPr lang="en-GB" sz="1800" dirty="0">
                <a:hlinkClick r:id="rId2"/>
              </a:rPr>
              <a:t>://</a:t>
            </a:r>
            <a:r>
              <a:rPr lang="en-GB" sz="1800" dirty="0" smtClean="0">
                <a:hlinkClick r:id="rId2"/>
              </a:rPr>
              <a:t>www.gov.uk/government/collections/national-child-measurement-programme</a:t>
            </a:r>
            <a:endParaRPr lang="en-GB" sz="1800" dirty="0" smtClean="0"/>
          </a:p>
          <a:p>
            <a:endParaRPr lang="en-GB" sz="1600" dirty="0"/>
          </a:p>
        </p:txBody>
      </p:sp>
      <p:sp>
        <p:nvSpPr>
          <p:cNvPr id="4" name="Content Placeholder 3"/>
          <p:cNvSpPr>
            <a:spLocks noGrp="1"/>
          </p:cNvSpPr>
          <p:nvPr>
            <p:ph sz="half" idx="2"/>
          </p:nvPr>
        </p:nvSpPr>
        <p:spPr/>
        <p:txBody>
          <a:bodyPr/>
          <a:lstStyle/>
          <a:p>
            <a:r>
              <a:rPr lang="en-GB" sz="1800" dirty="0" smtClean="0"/>
              <a:t>NCMP measures </a:t>
            </a:r>
            <a:r>
              <a:rPr lang="en-GB" sz="1800" dirty="0"/>
              <a:t>the height and weight of over one-million children aged 4-5 and 10-11 years each year in primary schools in </a:t>
            </a:r>
            <a:r>
              <a:rPr lang="en-GB" sz="1800" dirty="0" smtClean="0"/>
              <a:t>England</a:t>
            </a:r>
          </a:p>
          <a:p>
            <a:endParaRPr lang="en-GB" sz="1800" dirty="0"/>
          </a:p>
          <a:p>
            <a:r>
              <a:rPr lang="en-GB" sz="1800" dirty="0" smtClean="0"/>
              <a:t>The NCMP dataset also includes deprivation data</a:t>
            </a:r>
            <a:endParaRPr lang="en-GB" sz="1800" dirty="0"/>
          </a:p>
        </p:txBody>
      </p:sp>
    </p:spTree>
    <p:extLst>
      <p:ext uri="{BB962C8B-B14F-4D97-AF65-F5344CB8AC3E}">
        <p14:creationId xmlns:p14="http://schemas.microsoft.com/office/powerpoint/2010/main" val="16123900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4000" dirty="0" smtClean="0">
                <a:solidFill>
                  <a:schemeClr val="accent1"/>
                </a:solidFill>
              </a:rPr>
              <a:t>Brent Ranked 29</a:t>
            </a:r>
            <a:r>
              <a:rPr lang="en-GB" sz="4000" baseline="30000" dirty="0" smtClean="0">
                <a:solidFill>
                  <a:schemeClr val="accent1"/>
                </a:solidFill>
              </a:rPr>
              <a:t>th</a:t>
            </a:r>
            <a:r>
              <a:rPr lang="en-GB" sz="4000" dirty="0" smtClean="0">
                <a:solidFill>
                  <a:schemeClr val="accent1"/>
                </a:solidFill>
              </a:rPr>
              <a:t> In England For Year 6 Overweight &amp; Obesity (2019/20)</a:t>
            </a:r>
            <a:endParaRPr lang="en-GB" sz="4000" dirty="0">
              <a:solidFill>
                <a:schemeClr val="accent1"/>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384366988"/>
              </p:ext>
            </p:extLst>
          </p:nvPr>
        </p:nvGraphicFramePr>
        <p:xfrm>
          <a:off x="304800" y="1431925"/>
          <a:ext cx="11685588" cy="469423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2199861" y="6126163"/>
            <a:ext cx="7747057" cy="738664"/>
          </a:xfrm>
          <a:prstGeom prst="rect">
            <a:avLst/>
          </a:prstGeom>
          <a:noFill/>
        </p:spPr>
        <p:txBody>
          <a:bodyPr wrap="none" rtlCol="0">
            <a:spAutoFit/>
          </a:bodyPr>
          <a:lstStyle/>
          <a:p>
            <a:pPr marL="285750" indent="-285750">
              <a:buFont typeface="Arial" panose="020B0604020202020204" pitchFamily="34" charset="0"/>
              <a:buChar char="•"/>
            </a:pPr>
            <a:r>
              <a:rPr lang="en-GB" sz="1400" dirty="0" smtClean="0"/>
              <a:t>All listed in graph are above England average of 35.2% (Year 6  prevalence of overweight &amp; obesity)</a:t>
            </a:r>
          </a:p>
          <a:p>
            <a:pPr marL="285750" indent="-285750">
              <a:buFont typeface="Arial" panose="020B0604020202020204" pitchFamily="34" charset="0"/>
              <a:buChar char="•"/>
            </a:pPr>
            <a:r>
              <a:rPr lang="en-GB" sz="1400" dirty="0" smtClean="0"/>
              <a:t>Brent ranked 29</a:t>
            </a:r>
            <a:r>
              <a:rPr lang="en-GB" sz="1400" baseline="30000" dirty="0" smtClean="0"/>
              <a:t>th</a:t>
            </a:r>
            <a:r>
              <a:rPr lang="en-GB" sz="1400" dirty="0" smtClean="0"/>
              <a:t> (Year 6 Overweight &amp; Obesity) out of possible 149 local authority areas in England</a:t>
            </a:r>
          </a:p>
          <a:p>
            <a:pPr marL="285750" indent="-285750">
              <a:buFont typeface="Arial" panose="020B0604020202020204" pitchFamily="34" charset="0"/>
              <a:buChar char="•"/>
            </a:pPr>
            <a:r>
              <a:rPr lang="en-GB" sz="1400" dirty="0" smtClean="0"/>
              <a:t>80 local authority areas were above the average of 35.2% (all in graph above)</a:t>
            </a:r>
            <a:endParaRPr lang="en-GB" sz="1400" dirty="0"/>
          </a:p>
        </p:txBody>
      </p:sp>
    </p:spTree>
    <p:extLst>
      <p:ext uri="{BB962C8B-B14F-4D97-AF65-F5344CB8AC3E}">
        <p14:creationId xmlns:p14="http://schemas.microsoft.com/office/powerpoint/2010/main" val="952418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000" dirty="0" smtClean="0">
                <a:solidFill>
                  <a:schemeClr val="accent1"/>
                </a:solidFill>
              </a:rPr>
              <a:t>Brent Prevalence of Obesity Higher Than All Area Averages For Both Reception and Year 6 (2019/20)</a:t>
            </a:r>
            <a:endParaRPr lang="en-GB" sz="4000" dirty="0">
              <a:solidFill>
                <a:schemeClr val="accent1"/>
              </a:solidFill>
            </a:endParaRPr>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68780322"/>
              </p:ext>
            </p:extLst>
          </p:nvPr>
        </p:nvGraphicFramePr>
        <p:xfrm>
          <a:off x="609600" y="1600200"/>
          <a:ext cx="53848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8"/>
          <p:cNvGraphicFramePr>
            <a:graphicFrameLocks noGrp="1"/>
          </p:cNvGraphicFramePr>
          <p:nvPr>
            <p:ph sz="half" idx="2"/>
            <p:extLst>
              <p:ext uri="{D42A27DB-BD31-4B8C-83A1-F6EECF244321}">
                <p14:modId xmlns:p14="http://schemas.microsoft.com/office/powerpoint/2010/main" val="2592108824"/>
              </p:ext>
            </p:extLst>
          </p:nvPr>
        </p:nvGraphicFramePr>
        <p:xfrm>
          <a:off x="6197600" y="1600200"/>
          <a:ext cx="53848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33163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4000" dirty="0" smtClean="0">
                <a:solidFill>
                  <a:schemeClr val="accent1"/>
                </a:solidFill>
              </a:rPr>
              <a:t>Brent Ranked 29</a:t>
            </a:r>
            <a:r>
              <a:rPr lang="en-GB" sz="4000" baseline="30000" dirty="0" smtClean="0">
                <a:solidFill>
                  <a:schemeClr val="accent1"/>
                </a:solidFill>
              </a:rPr>
              <a:t>th</a:t>
            </a:r>
            <a:r>
              <a:rPr lang="en-GB" sz="4000" dirty="0" smtClean="0">
                <a:solidFill>
                  <a:schemeClr val="accent1"/>
                </a:solidFill>
              </a:rPr>
              <a:t> In England For Year 6 Obesity (2019/20)</a:t>
            </a:r>
            <a:endParaRPr lang="en-GB" sz="4000" dirty="0">
              <a:solidFill>
                <a:schemeClr val="accent1"/>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162763101"/>
              </p:ext>
            </p:extLst>
          </p:nvPr>
        </p:nvGraphicFramePr>
        <p:xfrm>
          <a:off x="304800" y="1431925"/>
          <a:ext cx="11685588" cy="469423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2199861" y="6126163"/>
            <a:ext cx="6696320" cy="738664"/>
          </a:xfrm>
          <a:prstGeom prst="rect">
            <a:avLst/>
          </a:prstGeom>
          <a:noFill/>
        </p:spPr>
        <p:txBody>
          <a:bodyPr wrap="none" rtlCol="0">
            <a:spAutoFit/>
          </a:bodyPr>
          <a:lstStyle/>
          <a:p>
            <a:pPr marL="285750" indent="-285750">
              <a:buFont typeface="Arial" panose="020B0604020202020204" pitchFamily="34" charset="0"/>
              <a:buChar char="•"/>
            </a:pPr>
            <a:r>
              <a:rPr lang="en-GB" sz="1400" dirty="0" smtClean="0"/>
              <a:t>All listed in graph are above England average of 21% (Year 6  prevalence of obesity)</a:t>
            </a:r>
          </a:p>
          <a:p>
            <a:pPr marL="285750" indent="-285750">
              <a:buFont typeface="Arial" panose="020B0604020202020204" pitchFamily="34" charset="0"/>
              <a:buChar char="•"/>
            </a:pPr>
            <a:r>
              <a:rPr lang="en-GB" sz="1400" dirty="0" smtClean="0"/>
              <a:t>Brent ranked 29</a:t>
            </a:r>
            <a:r>
              <a:rPr lang="en-GB" sz="1400" baseline="30000" dirty="0" smtClean="0"/>
              <a:t>th</a:t>
            </a:r>
            <a:r>
              <a:rPr lang="en-GB" sz="1400" dirty="0" smtClean="0"/>
              <a:t> (Year 6 Obesity) out of possible 149 local authority areas in England</a:t>
            </a:r>
          </a:p>
          <a:p>
            <a:pPr marL="285750" indent="-285750">
              <a:buFont typeface="Arial" panose="020B0604020202020204" pitchFamily="34" charset="0"/>
              <a:buChar char="•"/>
            </a:pPr>
            <a:r>
              <a:rPr lang="en-GB" sz="1400" dirty="0" smtClean="0"/>
              <a:t>77 local authority areas were above the average of 21% (all in graph above)</a:t>
            </a:r>
            <a:endParaRPr lang="en-GB" sz="1400" dirty="0"/>
          </a:p>
        </p:txBody>
      </p:sp>
    </p:spTree>
    <p:extLst>
      <p:ext uri="{BB962C8B-B14F-4D97-AF65-F5344CB8AC3E}">
        <p14:creationId xmlns:p14="http://schemas.microsoft.com/office/powerpoint/2010/main" val="4012734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solidFill>
                  <a:schemeClr val="accent1"/>
                </a:solidFill>
              </a:rPr>
              <a:t>Brent Ranked 36th In England For Reception Obesity (2019/20)</a:t>
            </a:r>
            <a:endParaRPr lang="en-GB" sz="4000" dirty="0">
              <a:solidFill>
                <a:schemeClr val="accent1"/>
              </a:solidFill>
            </a:endParaRPr>
          </a:p>
        </p:txBody>
      </p:sp>
      <p:graphicFrame>
        <p:nvGraphicFramePr>
          <p:cNvPr id="6" name="Content Placeholder 8"/>
          <p:cNvGraphicFramePr>
            <a:graphicFrameLocks noGrp="1"/>
          </p:cNvGraphicFramePr>
          <p:nvPr>
            <p:ph idx="1"/>
            <p:extLst>
              <p:ext uri="{D42A27DB-BD31-4B8C-83A1-F6EECF244321}">
                <p14:modId xmlns:p14="http://schemas.microsoft.com/office/powerpoint/2010/main" val="560676766"/>
              </p:ext>
            </p:extLst>
          </p:nvPr>
        </p:nvGraphicFramePr>
        <p:xfrm>
          <a:off x="304800" y="1431925"/>
          <a:ext cx="11685588" cy="46942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514600" y="6126163"/>
            <a:ext cx="6985823" cy="738664"/>
          </a:xfrm>
          <a:prstGeom prst="rect">
            <a:avLst/>
          </a:prstGeom>
          <a:noFill/>
        </p:spPr>
        <p:txBody>
          <a:bodyPr wrap="none" rtlCol="0">
            <a:spAutoFit/>
          </a:bodyPr>
          <a:lstStyle/>
          <a:p>
            <a:pPr marL="285750" indent="-285750">
              <a:buFont typeface="Arial" panose="020B0604020202020204" pitchFamily="34" charset="0"/>
              <a:buChar char="•"/>
            </a:pPr>
            <a:r>
              <a:rPr lang="en-GB" sz="1400" dirty="0"/>
              <a:t>All listed in graph are above England average of </a:t>
            </a:r>
            <a:r>
              <a:rPr lang="en-GB" sz="1400" dirty="0" smtClean="0"/>
              <a:t>9.9% (Reception  </a:t>
            </a:r>
            <a:r>
              <a:rPr lang="en-GB" sz="1400" dirty="0"/>
              <a:t>prevalence of obesity)</a:t>
            </a:r>
          </a:p>
          <a:p>
            <a:pPr marL="285750" indent="-285750">
              <a:buFont typeface="Arial" panose="020B0604020202020204" pitchFamily="34" charset="0"/>
              <a:buChar char="•"/>
            </a:pPr>
            <a:r>
              <a:rPr lang="en-GB" sz="1400" dirty="0"/>
              <a:t>Brent ranked </a:t>
            </a:r>
            <a:r>
              <a:rPr lang="en-GB" sz="1400" dirty="0" smtClean="0"/>
              <a:t>36</a:t>
            </a:r>
            <a:r>
              <a:rPr lang="en-GB" sz="1400" baseline="30000" dirty="0" smtClean="0"/>
              <a:t>th</a:t>
            </a:r>
            <a:r>
              <a:rPr lang="en-GB" sz="1400" dirty="0" smtClean="0"/>
              <a:t> (Reception </a:t>
            </a:r>
            <a:r>
              <a:rPr lang="en-GB" sz="1400" dirty="0"/>
              <a:t>Obesity) out of possible 149 local authority areas in </a:t>
            </a:r>
            <a:r>
              <a:rPr lang="en-GB" sz="1400" dirty="0" smtClean="0"/>
              <a:t>England</a:t>
            </a:r>
          </a:p>
          <a:p>
            <a:pPr marL="285750" indent="-285750">
              <a:buFont typeface="Arial" panose="020B0604020202020204" pitchFamily="34" charset="0"/>
              <a:buChar char="•"/>
            </a:pPr>
            <a:r>
              <a:rPr lang="en-GB" sz="1400" dirty="0" smtClean="0"/>
              <a:t>73 local authority areas were above the average of 9.9% (all in graph above)</a:t>
            </a:r>
            <a:endParaRPr lang="en-GB" sz="1400" dirty="0"/>
          </a:p>
        </p:txBody>
      </p:sp>
    </p:spTree>
    <p:extLst>
      <p:ext uri="{BB962C8B-B14F-4D97-AF65-F5344CB8AC3E}">
        <p14:creationId xmlns:p14="http://schemas.microsoft.com/office/powerpoint/2010/main" val="117454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GB" sz="4000" dirty="0" smtClean="0">
                <a:solidFill>
                  <a:schemeClr val="accent1"/>
                </a:solidFill>
              </a:rPr>
              <a:t>Brent Ranked 8</a:t>
            </a:r>
            <a:r>
              <a:rPr lang="en-GB" sz="4000" baseline="30000" dirty="0" smtClean="0">
                <a:solidFill>
                  <a:schemeClr val="accent1"/>
                </a:solidFill>
              </a:rPr>
              <a:t>th</a:t>
            </a:r>
            <a:r>
              <a:rPr lang="en-GB" sz="4000" dirty="0" smtClean="0">
                <a:solidFill>
                  <a:schemeClr val="accent1"/>
                </a:solidFill>
              </a:rPr>
              <a:t> Within London Boroughs – Year 6 Obesity</a:t>
            </a:r>
            <a:endParaRPr lang="en-GB" sz="4000" dirty="0">
              <a:solidFill>
                <a:schemeClr val="accent1"/>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963441526"/>
              </p:ext>
            </p:extLst>
          </p:nvPr>
        </p:nvGraphicFramePr>
        <p:xfrm>
          <a:off x="304800" y="1431925"/>
          <a:ext cx="11685588" cy="4694238"/>
        </p:xfrm>
        <a:graphic>
          <a:graphicData uri="http://schemas.openxmlformats.org/drawingml/2006/chart">
            <c:chart xmlns:c="http://schemas.openxmlformats.org/drawingml/2006/chart" xmlns:r="http://schemas.openxmlformats.org/officeDocument/2006/relationships" r:id="rId2"/>
          </a:graphicData>
        </a:graphic>
      </p:graphicFrame>
      <p:cxnSp>
        <p:nvCxnSpPr>
          <p:cNvPr id="15" name="Straight Connector 14"/>
          <p:cNvCxnSpPr/>
          <p:nvPr/>
        </p:nvCxnSpPr>
        <p:spPr>
          <a:xfrm flipH="1" flipV="1">
            <a:off x="1311965" y="2769315"/>
            <a:ext cx="10442713" cy="26504"/>
          </a:xfrm>
          <a:prstGeom prst="line">
            <a:avLst/>
          </a:prstGeom>
        </p:spPr>
        <p:style>
          <a:lnRef idx="1">
            <a:schemeClr val="accent3"/>
          </a:lnRef>
          <a:fillRef idx="0">
            <a:schemeClr val="accent3"/>
          </a:fillRef>
          <a:effectRef idx="0">
            <a:schemeClr val="accent3"/>
          </a:effectRef>
          <a:fontRef idx="minor">
            <a:schemeClr val="tx1"/>
          </a:fontRef>
        </p:style>
      </p:cxnSp>
      <p:sp>
        <p:nvSpPr>
          <p:cNvPr id="2" name="TextBox 1"/>
          <p:cNvSpPr txBox="1"/>
          <p:nvPr/>
        </p:nvSpPr>
        <p:spPr>
          <a:xfrm>
            <a:off x="1696113" y="5903893"/>
            <a:ext cx="8583316" cy="954107"/>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t>Brent ranked 8</a:t>
            </a:r>
            <a:r>
              <a:rPr lang="en-GB" sz="1400" baseline="30000" dirty="0" smtClean="0"/>
              <a:t>th</a:t>
            </a:r>
            <a:r>
              <a:rPr lang="en-GB" sz="1400" dirty="0" smtClean="0"/>
              <a:t> in terms of prevalence of obesity for year 6 only in London, above the average for London as a whole (which is 23.7%) and well above the average for England (which is 21%)</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smtClean="0"/>
              <a:t>Note - There is no data for Enfield and </a:t>
            </a:r>
            <a:r>
              <a:rPr lang="en-GB" sz="1400" dirty="0" err="1" smtClean="0"/>
              <a:t>Wandsworth</a:t>
            </a:r>
            <a:endParaRPr lang="en-GB" sz="1400" dirty="0"/>
          </a:p>
        </p:txBody>
      </p:sp>
    </p:spTree>
    <p:extLst>
      <p:ext uri="{BB962C8B-B14F-4D97-AF65-F5344CB8AC3E}">
        <p14:creationId xmlns:p14="http://schemas.microsoft.com/office/powerpoint/2010/main" val="1957890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GB" sz="3600" dirty="0" smtClean="0">
                <a:solidFill>
                  <a:schemeClr val="accent1"/>
                </a:solidFill>
              </a:rPr>
              <a:t>Brent Ranked </a:t>
            </a:r>
            <a:r>
              <a:rPr lang="en-GB" sz="3600" dirty="0">
                <a:solidFill>
                  <a:schemeClr val="accent1"/>
                </a:solidFill>
              </a:rPr>
              <a:t>8</a:t>
            </a:r>
            <a:r>
              <a:rPr lang="en-GB" sz="3600" baseline="30000" dirty="0" smtClean="0">
                <a:solidFill>
                  <a:schemeClr val="accent1"/>
                </a:solidFill>
              </a:rPr>
              <a:t>th</a:t>
            </a:r>
            <a:r>
              <a:rPr lang="en-GB" sz="3600" dirty="0" smtClean="0">
                <a:solidFill>
                  <a:schemeClr val="accent1"/>
                </a:solidFill>
              </a:rPr>
              <a:t> Within London Boroughs – Year 6 Overweight &amp; Obesity</a:t>
            </a:r>
            <a:endParaRPr lang="en-GB" sz="3600" dirty="0">
              <a:solidFill>
                <a:schemeClr val="accent1"/>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562464385"/>
              </p:ext>
            </p:extLst>
          </p:nvPr>
        </p:nvGraphicFramePr>
        <p:xfrm>
          <a:off x="304800" y="1431925"/>
          <a:ext cx="11685588" cy="469423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1696113" y="5903893"/>
            <a:ext cx="8583316" cy="954107"/>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t>Brent ranked 8</a:t>
            </a:r>
            <a:r>
              <a:rPr lang="en-GB" sz="1400" baseline="30000" dirty="0" smtClean="0"/>
              <a:t>th</a:t>
            </a:r>
            <a:r>
              <a:rPr lang="en-GB" sz="1400" dirty="0" smtClean="0"/>
              <a:t> in terms of prevalence of overweight and obesity for year 6 only in London, above the average for London as a whole (which is 38.2%) and well above the average for England (35.2%)</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smtClean="0"/>
              <a:t>Note - There is no data for Enfield and </a:t>
            </a:r>
            <a:r>
              <a:rPr lang="en-GB" sz="1400" dirty="0" err="1" smtClean="0"/>
              <a:t>Wandsworth</a:t>
            </a:r>
            <a:endParaRPr lang="en-GB" sz="1400" dirty="0"/>
          </a:p>
        </p:txBody>
      </p:sp>
      <p:cxnSp>
        <p:nvCxnSpPr>
          <p:cNvPr id="4" name="Straight Connector 3"/>
          <p:cNvCxnSpPr/>
          <p:nvPr/>
        </p:nvCxnSpPr>
        <p:spPr>
          <a:xfrm flipH="1">
            <a:off x="1272209" y="2849217"/>
            <a:ext cx="10522227" cy="13252"/>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47235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solidFill>
                  <a:schemeClr val="accent1"/>
                </a:solidFill>
              </a:rPr>
              <a:t>Brent Ranked 6</a:t>
            </a:r>
            <a:r>
              <a:rPr lang="en-GB" sz="4000" baseline="30000" dirty="0" smtClean="0">
                <a:solidFill>
                  <a:schemeClr val="accent1"/>
                </a:solidFill>
              </a:rPr>
              <a:t>th</a:t>
            </a:r>
            <a:r>
              <a:rPr lang="en-GB" sz="4000" dirty="0" smtClean="0">
                <a:solidFill>
                  <a:schemeClr val="accent1"/>
                </a:solidFill>
              </a:rPr>
              <a:t> Within London Boroughs – Reception Obesity (2019/20)</a:t>
            </a:r>
            <a:endParaRPr lang="en-GB" sz="4000" dirty="0">
              <a:solidFill>
                <a:schemeClr val="accent1"/>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294752864"/>
              </p:ext>
            </p:extLst>
          </p:nvPr>
        </p:nvGraphicFramePr>
        <p:xfrm>
          <a:off x="304800" y="1431925"/>
          <a:ext cx="11685588" cy="4694238"/>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1772673" y="5902080"/>
            <a:ext cx="9052209" cy="954107"/>
          </a:xfrm>
          <a:prstGeom prst="rect">
            <a:avLst/>
          </a:prstGeom>
          <a:noFill/>
        </p:spPr>
        <p:txBody>
          <a:bodyPr wrap="square" rtlCol="0">
            <a:spAutoFit/>
          </a:bodyPr>
          <a:lstStyle/>
          <a:p>
            <a:pPr marL="285750" indent="-285750">
              <a:buFont typeface="Arial" panose="020B0604020202020204" pitchFamily="34" charset="0"/>
              <a:buChar char="•"/>
            </a:pPr>
            <a:r>
              <a:rPr lang="en-GB" sz="1400" dirty="0"/>
              <a:t>Brent ranked </a:t>
            </a:r>
            <a:r>
              <a:rPr lang="en-GB" sz="1400" dirty="0" smtClean="0"/>
              <a:t>6</a:t>
            </a:r>
            <a:r>
              <a:rPr lang="en-GB" sz="1400" baseline="30000" dirty="0" smtClean="0"/>
              <a:t>th</a:t>
            </a:r>
            <a:r>
              <a:rPr lang="en-GB" sz="1400" dirty="0" smtClean="0"/>
              <a:t> </a:t>
            </a:r>
            <a:r>
              <a:rPr lang="en-GB" sz="1400" dirty="0"/>
              <a:t>in terms of prevalence of obesity for </a:t>
            </a:r>
            <a:r>
              <a:rPr lang="en-GB" sz="1400" dirty="0" smtClean="0"/>
              <a:t>reception </a:t>
            </a:r>
            <a:r>
              <a:rPr lang="en-GB" sz="1400" dirty="0"/>
              <a:t>in London, above the average for London as a whole (which is </a:t>
            </a:r>
            <a:r>
              <a:rPr lang="en-GB" sz="1400" dirty="0" smtClean="0"/>
              <a:t>10%) </a:t>
            </a:r>
            <a:r>
              <a:rPr lang="en-GB" sz="1400" dirty="0"/>
              <a:t>and </a:t>
            </a:r>
            <a:r>
              <a:rPr lang="en-GB" sz="1400" dirty="0" smtClean="0"/>
              <a:t>above </a:t>
            </a:r>
            <a:r>
              <a:rPr lang="en-GB" sz="1400" dirty="0"/>
              <a:t>the average for England (which is </a:t>
            </a:r>
            <a:r>
              <a:rPr lang="en-GB" sz="1400" dirty="0" smtClean="0"/>
              <a:t>9.9%)</a:t>
            </a: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Note - There is no data for </a:t>
            </a:r>
            <a:r>
              <a:rPr lang="en-GB" sz="1400" dirty="0" smtClean="0"/>
              <a:t>Enfield, Newham, Sutton and </a:t>
            </a:r>
            <a:r>
              <a:rPr lang="en-GB" sz="1400" dirty="0" err="1" smtClean="0"/>
              <a:t>Wandsworth</a:t>
            </a:r>
            <a:endParaRPr lang="en-GB" sz="1400" dirty="0"/>
          </a:p>
        </p:txBody>
      </p:sp>
    </p:spTree>
    <p:extLst>
      <p:ext uri="{BB962C8B-B14F-4D97-AF65-F5344CB8AC3E}">
        <p14:creationId xmlns:p14="http://schemas.microsoft.com/office/powerpoint/2010/main" val="2112095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solidFill>
                  <a:schemeClr val="accent1"/>
                </a:solidFill>
              </a:rPr>
              <a:t>Brent Ranked 15</a:t>
            </a:r>
            <a:r>
              <a:rPr lang="en-GB" sz="4000" baseline="30000" dirty="0" smtClean="0">
                <a:solidFill>
                  <a:schemeClr val="accent1"/>
                </a:solidFill>
              </a:rPr>
              <a:t>th</a:t>
            </a:r>
            <a:r>
              <a:rPr lang="en-GB" sz="4000" dirty="0" smtClean="0">
                <a:solidFill>
                  <a:schemeClr val="accent1"/>
                </a:solidFill>
              </a:rPr>
              <a:t> Within London Boroughs – Reception Overweight &amp; Obesity (2019/20)</a:t>
            </a:r>
            <a:endParaRPr lang="en-GB" sz="4000" dirty="0">
              <a:solidFill>
                <a:schemeClr val="accent1"/>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766957907"/>
              </p:ext>
            </p:extLst>
          </p:nvPr>
        </p:nvGraphicFramePr>
        <p:xfrm>
          <a:off x="304800" y="1431925"/>
          <a:ext cx="11685588" cy="4694238"/>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1772673" y="5902080"/>
            <a:ext cx="9052209" cy="954107"/>
          </a:xfrm>
          <a:prstGeom prst="rect">
            <a:avLst/>
          </a:prstGeom>
          <a:noFill/>
        </p:spPr>
        <p:txBody>
          <a:bodyPr wrap="square" rtlCol="0">
            <a:spAutoFit/>
          </a:bodyPr>
          <a:lstStyle/>
          <a:p>
            <a:pPr marL="285750" indent="-285750">
              <a:buFont typeface="Arial" panose="020B0604020202020204" pitchFamily="34" charset="0"/>
              <a:buChar char="•"/>
            </a:pPr>
            <a:r>
              <a:rPr lang="en-GB" sz="1400" dirty="0"/>
              <a:t>Brent ranked </a:t>
            </a:r>
            <a:r>
              <a:rPr lang="en-GB" sz="1400" dirty="0" smtClean="0"/>
              <a:t>15</a:t>
            </a:r>
            <a:r>
              <a:rPr lang="en-GB" sz="1400" baseline="30000" dirty="0" smtClean="0"/>
              <a:t>th</a:t>
            </a:r>
            <a:r>
              <a:rPr lang="en-GB" sz="1400" dirty="0" smtClean="0"/>
              <a:t> </a:t>
            </a:r>
            <a:r>
              <a:rPr lang="en-GB" sz="1400" dirty="0"/>
              <a:t>in terms of prevalence of </a:t>
            </a:r>
            <a:r>
              <a:rPr lang="en-GB" sz="1400" dirty="0" smtClean="0"/>
              <a:t>overweight and obesity </a:t>
            </a:r>
            <a:r>
              <a:rPr lang="en-GB" sz="1400" dirty="0"/>
              <a:t>for </a:t>
            </a:r>
            <a:r>
              <a:rPr lang="en-GB" sz="1400" dirty="0" smtClean="0"/>
              <a:t>reception </a:t>
            </a:r>
            <a:r>
              <a:rPr lang="en-GB" sz="1400" dirty="0"/>
              <a:t>in London, </a:t>
            </a:r>
            <a:r>
              <a:rPr lang="en-GB" sz="1400" dirty="0" smtClean="0"/>
              <a:t>just below </a:t>
            </a:r>
            <a:r>
              <a:rPr lang="en-GB" sz="1400" dirty="0"/>
              <a:t>the average for London as a whole (which is </a:t>
            </a:r>
            <a:r>
              <a:rPr lang="en-GB" sz="1400" dirty="0" smtClean="0"/>
              <a:t>21.7%) </a:t>
            </a:r>
            <a:r>
              <a:rPr lang="en-GB" sz="1400" dirty="0"/>
              <a:t>and </a:t>
            </a:r>
            <a:r>
              <a:rPr lang="en-GB" sz="1400" dirty="0" smtClean="0"/>
              <a:t>below </a:t>
            </a:r>
            <a:r>
              <a:rPr lang="en-GB" sz="1400" dirty="0"/>
              <a:t>the average for England (which is </a:t>
            </a:r>
            <a:r>
              <a:rPr lang="en-GB" sz="1400" dirty="0" smtClean="0"/>
              <a:t>23%)</a:t>
            </a: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Note - There is no data for </a:t>
            </a:r>
            <a:r>
              <a:rPr lang="en-GB" sz="1400" dirty="0" smtClean="0"/>
              <a:t>Enfield, Newham, Sutton and </a:t>
            </a:r>
            <a:r>
              <a:rPr lang="en-GB" sz="1400" dirty="0" err="1" smtClean="0"/>
              <a:t>Wandsworth</a:t>
            </a:r>
            <a:endParaRPr lang="en-GB" sz="1400" dirty="0"/>
          </a:p>
        </p:txBody>
      </p:sp>
      <p:cxnSp>
        <p:nvCxnSpPr>
          <p:cNvPr id="4" name="Straight Connector 3"/>
          <p:cNvCxnSpPr/>
          <p:nvPr/>
        </p:nvCxnSpPr>
        <p:spPr>
          <a:xfrm flipH="1" flipV="1">
            <a:off x="999381" y="3040639"/>
            <a:ext cx="10786219" cy="2061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2445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1544638"/>
            <a:ext cx="10363200" cy="1362075"/>
          </a:xfrm>
          <a:solidFill>
            <a:schemeClr val="accent6"/>
          </a:solidFill>
          <a:ln>
            <a:solidFill>
              <a:schemeClr val="accent6">
                <a:lumMod val="75000"/>
              </a:schemeClr>
            </a:solidFill>
          </a:ln>
        </p:spPr>
        <p:txBody>
          <a:bodyPr/>
          <a:lstStyle/>
          <a:p>
            <a:r>
              <a:rPr lang="en-GB" sz="6600" dirty="0" smtClean="0">
                <a:solidFill>
                  <a:schemeClr val="bg1"/>
                </a:solidFill>
              </a:rPr>
              <a:t>conclusions</a:t>
            </a:r>
            <a:endParaRPr lang="en-GB" sz="6600" dirty="0">
              <a:solidFill>
                <a:schemeClr val="bg1"/>
              </a:solidFill>
            </a:endParaRPr>
          </a:p>
        </p:txBody>
      </p:sp>
    </p:spTree>
    <p:extLst>
      <p:ext uri="{BB962C8B-B14F-4D97-AF65-F5344CB8AC3E}">
        <p14:creationId xmlns:p14="http://schemas.microsoft.com/office/powerpoint/2010/main" val="11683652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1"/>
                </a:solidFill>
              </a:rPr>
              <a:t>BMI Key Statistics 2019/20</a:t>
            </a:r>
            <a:endParaRPr lang="en-GB" dirty="0">
              <a:solidFill>
                <a:schemeClr val="accent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06441231"/>
              </p:ext>
            </p:extLst>
          </p:nvPr>
        </p:nvGraphicFramePr>
        <p:xfrm>
          <a:off x="275771" y="1431925"/>
          <a:ext cx="11685588" cy="4694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9796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000" dirty="0" smtClean="0">
                <a:solidFill>
                  <a:schemeClr val="accent1"/>
                </a:solidFill>
              </a:rPr>
              <a:t>NCMP Data </a:t>
            </a:r>
            <a:endParaRPr lang="en-GB" sz="4000" dirty="0">
              <a:solidFill>
                <a:schemeClr val="accent1"/>
              </a:solidFill>
            </a:endParaRPr>
          </a:p>
        </p:txBody>
      </p:sp>
      <p:sp>
        <p:nvSpPr>
          <p:cNvPr id="5" name="Content Placeholder 4"/>
          <p:cNvSpPr>
            <a:spLocks noGrp="1"/>
          </p:cNvSpPr>
          <p:nvPr>
            <p:ph sz="half" idx="1"/>
          </p:nvPr>
        </p:nvSpPr>
        <p:spPr/>
        <p:txBody>
          <a:bodyPr/>
          <a:lstStyle/>
          <a:p>
            <a:pPr marL="0" indent="0">
              <a:buNone/>
            </a:pPr>
            <a:r>
              <a:rPr lang="en-GB" sz="1800" b="1" dirty="0" smtClean="0"/>
              <a:t>The Data</a:t>
            </a:r>
          </a:p>
          <a:p>
            <a:r>
              <a:rPr lang="en-GB" sz="1800" dirty="0" smtClean="0"/>
              <a:t>2 key data sets under review in this study</a:t>
            </a:r>
          </a:p>
          <a:p>
            <a:r>
              <a:rPr lang="en-GB" sz="1800" dirty="0" smtClean="0"/>
              <a:t>NCMP 2017/18 = 7327 rows</a:t>
            </a:r>
          </a:p>
          <a:p>
            <a:r>
              <a:rPr lang="en-GB" sz="1800" dirty="0" smtClean="0"/>
              <a:t>NCMP 2018/19 = 7336 rows</a:t>
            </a:r>
          </a:p>
          <a:p>
            <a:r>
              <a:rPr lang="en-GB" sz="1800" dirty="0" smtClean="0"/>
              <a:t>NCMP 2019/20 = 7160 rows</a:t>
            </a:r>
          </a:p>
          <a:p>
            <a:r>
              <a:rPr lang="en-GB" sz="1800" dirty="0" smtClean="0"/>
              <a:t>Data for Borough of Brent only</a:t>
            </a:r>
          </a:p>
          <a:p>
            <a:r>
              <a:rPr lang="en-GB" sz="1800" dirty="0"/>
              <a:t>Key fields Included in NCMP data:</a:t>
            </a:r>
          </a:p>
          <a:p>
            <a:pPr lvl="1">
              <a:buFont typeface="Wingdings" panose="05000000000000000000" pitchFamily="2" charset="2"/>
              <a:buChar char="v"/>
            </a:pPr>
            <a:r>
              <a:rPr lang="en-GB" sz="1600" dirty="0">
                <a:solidFill>
                  <a:schemeClr val="accent1"/>
                </a:solidFill>
              </a:rPr>
              <a:t>Gender</a:t>
            </a:r>
          </a:p>
          <a:p>
            <a:pPr lvl="1">
              <a:buFont typeface="Wingdings" panose="05000000000000000000" pitchFamily="2" charset="2"/>
              <a:buChar char="v"/>
            </a:pPr>
            <a:r>
              <a:rPr lang="en-GB" sz="1600" dirty="0">
                <a:solidFill>
                  <a:schemeClr val="accent1"/>
                </a:solidFill>
              </a:rPr>
              <a:t>Ethnicity summary</a:t>
            </a:r>
          </a:p>
          <a:p>
            <a:pPr lvl="1">
              <a:buFont typeface="Wingdings" panose="05000000000000000000" pitchFamily="2" charset="2"/>
              <a:buChar char="v"/>
            </a:pPr>
            <a:r>
              <a:rPr lang="en-GB" sz="1600" dirty="0">
                <a:solidFill>
                  <a:schemeClr val="accent1"/>
                </a:solidFill>
              </a:rPr>
              <a:t>Ethnicity detail</a:t>
            </a:r>
          </a:p>
          <a:p>
            <a:pPr lvl="1">
              <a:buFont typeface="Wingdings" panose="05000000000000000000" pitchFamily="2" charset="2"/>
              <a:buChar char="v"/>
            </a:pPr>
            <a:r>
              <a:rPr lang="en-GB" sz="1600" dirty="0">
                <a:solidFill>
                  <a:schemeClr val="accent1"/>
                </a:solidFill>
              </a:rPr>
              <a:t>BMI score</a:t>
            </a:r>
          </a:p>
          <a:p>
            <a:pPr lvl="1">
              <a:buFont typeface="Wingdings" panose="05000000000000000000" pitchFamily="2" charset="2"/>
              <a:buChar char="v"/>
            </a:pPr>
            <a:r>
              <a:rPr lang="en-GB" sz="1600" dirty="0">
                <a:solidFill>
                  <a:schemeClr val="accent1"/>
                </a:solidFill>
              </a:rPr>
              <a:t>BMI code </a:t>
            </a:r>
          </a:p>
          <a:p>
            <a:pPr lvl="1">
              <a:buFont typeface="Wingdings" panose="05000000000000000000" pitchFamily="2" charset="2"/>
              <a:buChar char="v"/>
            </a:pPr>
            <a:r>
              <a:rPr lang="en-GB" sz="1600" dirty="0" smtClean="0">
                <a:solidFill>
                  <a:schemeClr val="accent1"/>
                </a:solidFill>
              </a:rPr>
              <a:t>School </a:t>
            </a:r>
            <a:r>
              <a:rPr lang="en-GB" sz="1600" dirty="0">
                <a:solidFill>
                  <a:schemeClr val="accent1"/>
                </a:solidFill>
              </a:rPr>
              <a:t>data</a:t>
            </a:r>
          </a:p>
          <a:p>
            <a:pPr lvl="1">
              <a:buFont typeface="Wingdings" panose="05000000000000000000" pitchFamily="2" charset="2"/>
              <a:buChar char="v"/>
            </a:pPr>
            <a:r>
              <a:rPr lang="en-GB" sz="1600" dirty="0">
                <a:solidFill>
                  <a:schemeClr val="accent1"/>
                </a:solidFill>
              </a:rPr>
              <a:t>School ward data</a:t>
            </a:r>
          </a:p>
          <a:p>
            <a:endParaRPr lang="en-GB" sz="1800" dirty="0"/>
          </a:p>
        </p:txBody>
      </p:sp>
      <p:sp>
        <p:nvSpPr>
          <p:cNvPr id="6" name="Content Placeholder 5"/>
          <p:cNvSpPr>
            <a:spLocks noGrp="1"/>
          </p:cNvSpPr>
          <p:nvPr>
            <p:ph sz="half" idx="2"/>
          </p:nvPr>
        </p:nvSpPr>
        <p:spPr/>
        <p:txBody>
          <a:bodyPr/>
          <a:lstStyle/>
          <a:p>
            <a:pPr marL="0" indent="0">
              <a:buNone/>
            </a:pPr>
            <a:r>
              <a:rPr lang="en-GB" sz="1800" b="1" dirty="0" smtClean="0"/>
              <a:t>Method &amp; Analysis</a:t>
            </a:r>
          </a:p>
          <a:p>
            <a:r>
              <a:rPr lang="en-GB" sz="1800" dirty="0" smtClean="0"/>
              <a:t>Using SPSS software, this is statistical analysis software which is especially useful for running the correlation elements of the project. </a:t>
            </a:r>
          </a:p>
          <a:p>
            <a:r>
              <a:rPr lang="en-GB" sz="1800" dirty="0" smtClean="0"/>
              <a:t>Interim presentation to focus on BMI, School data and Ward data. </a:t>
            </a:r>
          </a:p>
          <a:p>
            <a:endParaRPr lang="en-GB" sz="1800" dirty="0" smtClean="0"/>
          </a:p>
        </p:txBody>
      </p:sp>
    </p:spTree>
    <p:extLst>
      <p:ext uri="{BB962C8B-B14F-4D97-AF65-F5344CB8AC3E}">
        <p14:creationId xmlns:p14="http://schemas.microsoft.com/office/powerpoint/2010/main" val="3268872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solidFill>
                  <a:schemeClr val="accent1"/>
                </a:solidFill>
              </a:rPr>
              <a:t>Objectives</a:t>
            </a:r>
            <a:endParaRPr lang="en-GB" sz="4000" dirty="0">
              <a:solidFill>
                <a:schemeClr val="accent1"/>
              </a:solidFill>
            </a:endParaRPr>
          </a:p>
        </p:txBody>
      </p:sp>
      <p:sp>
        <p:nvSpPr>
          <p:cNvPr id="3" name="Content Placeholder 2"/>
          <p:cNvSpPr>
            <a:spLocks noGrp="1"/>
          </p:cNvSpPr>
          <p:nvPr>
            <p:ph sz="half" idx="1"/>
          </p:nvPr>
        </p:nvSpPr>
        <p:spPr/>
        <p:txBody>
          <a:bodyPr/>
          <a:lstStyle/>
          <a:p>
            <a:pPr marL="0" indent="0">
              <a:buNone/>
            </a:pPr>
            <a:r>
              <a:rPr lang="en-GB" b="1" dirty="0" smtClean="0">
                <a:solidFill>
                  <a:srgbClr val="FF0000"/>
                </a:solidFill>
              </a:rPr>
              <a:t>Key Objectives:</a:t>
            </a:r>
            <a:endParaRPr lang="en-GB" dirty="0"/>
          </a:p>
          <a:p>
            <a:r>
              <a:rPr lang="en-GB" dirty="0" smtClean="0"/>
              <a:t>Review BMI trends over the period </a:t>
            </a:r>
          </a:p>
          <a:p>
            <a:r>
              <a:rPr lang="en-GB" dirty="0" smtClean="0"/>
              <a:t>Ensure detail by ward is included</a:t>
            </a:r>
          </a:p>
          <a:p>
            <a:r>
              <a:rPr lang="en-GB" dirty="0" smtClean="0"/>
              <a:t>Ensure that school detail is included in order to understand where resources need to be allocated. </a:t>
            </a:r>
          </a:p>
        </p:txBody>
      </p:sp>
      <p:sp>
        <p:nvSpPr>
          <p:cNvPr id="4" name="Content Placeholder 3"/>
          <p:cNvSpPr>
            <a:spLocks noGrp="1"/>
          </p:cNvSpPr>
          <p:nvPr>
            <p:ph sz="half" idx="2"/>
          </p:nvPr>
        </p:nvSpPr>
        <p:spPr/>
        <p:txBody>
          <a:bodyPr/>
          <a:lstStyle/>
          <a:p>
            <a:pPr marL="0" indent="0">
              <a:buNone/>
            </a:pPr>
            <a:r>
              <a:rPr lang="en-GB" b="1" dirty="0" smtClean="0">
                <a:solidFill>
                  <a:srgbClr val="FF0000"/>
                </a:solidFill>
              </a:rPr>
              <a:t>Sections in Presentation</a:t>
            </a:r>
          </a:p>
          <a:p>
            <a:r>
              <a:rPr lang="en-GB" dirty="0" smtClean="0"/>
              <a:t>Categorical Data</a:t>
            </a:r>
          </a:p>
          <a:p>
            <a:r>
              <a:rPr lang="en-GB" dirty="0" smtClean="0"/>
              <a:t>BMI Data</a:t>
            </a:r>
          </a:p>
          <a:p>
            <a:r>
              <a:rPr lang="en-GB" dirty="0" smtClean="0"/>
              <a:t>Conclusions</a:t>
            </a:r>
          </a:p>
          <a:p>
            <a:r>
              <a:rPr lang="en-GB" dirty="0" smtClean="0"/>
              <a:t>Appendix</a:t>
            </a:r>
          </a:p>
          <a:p>
            <a:pPr>
              <a:buFont typeface="Wingdings" panose="05000000000000000000" pitchFamily="2" charset="2"/>
              <a:buChar char="Ø"/>
            </a:pPr>
            <a:endParaRPr lang="en-GB" dirty="0"/>
          </a:p>
        </p:txBody>
      </p:sp>
    </p:spTree>
    <p:extLst>
      <p:ext uri="{BB962C8B-B14F-4D97-AF65-F5344CB8AC3E}">
        <p14:creationId xmlns:p14="http://schemas.microsoft.com/office/powerpoint/2010/main" val="4036098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935788" y="1868418"/>
            <a:ext cx="10363200" cy="1362075"/>
          </a:xfrm>
        </p:spPr>
        <p:style>
          <a:lnRef idx="2">
            <a:schemeClr val="accent6">
              <a:shade val="50000"/>
            </a:schemeClr>
          </a:lnRef>
          <a:fillRef idx="1">
            <a:schemeClr val="accent6"/>
          </a:fillRef>
          <a:effectRef idx="0">
            <a:schemeClr val="accent6"/>
          </a:effectRef>
          <a:fontRef idx="minor">
            <a:schemeClr val="lt1"/>
          </a:fontRef>
        </p:style>
        <p:txBody>
          <a:bodyPr/>
          <a:lstStyle/>
          <a:p>
            <a:r>
              <a:rPr lang="en-GB" sz="6600" dirty="0" smtClean="0"/>
              <a:t>Categorical Data</a:t>
            </a:r>
            <a:endParaRPr lang="en-GB" sz="6600" dirty="0"/>
          </a:p>
        </p:txBody>
      </p:sp>
    </p:spTree>
    <p:extLst>
      <p:ext uri="{BB962C8B-B14F-4D97-AF65-F5344CB8AC3E}">
        <p14:creationId xmlns:p14="http://schemas.microsoft.com/office/powerpoint/2010/main" val="1120148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solidFill>
                  <a:schemeClr val="accent1"/>
                </a:solidFill>
              </a:rPr>
              <a:t>NCMP Gender</a:t>
            </a:r>
            <a:endParaRPr lang="en-GB" sz="4000" dirty="0">
              <a:solidFill>
                <a:schemeClr val="accent1"/>
              </a:solidFill>
            </a:endParaRPr>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3889567217"/>
              </p:ext>
            </p:extLst>
          </p:nvPr>
        </p:nvGraphicFramePr>
        <p:xfrm>
          <a:off x="609600" y="1600200"/>
          <a:ext cx="53848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12" name="Content Placeholder 11"/>
          <p:cNvSpPr>
            <a:spLocks noGrp="1"/>
          </p:cNvSpPr>
          <p:nvPr>
            <p:ph sz="half" idx="2"/>
          </p:nvPr>
        </p:nvSpPr>
        <p:spPr/>
        <p:txBody>
          <a:bodyPr/>
          <a:lstStyle/>
          <a:p>
            <a:r>
              <a:rPr lang="en-GB" sz="2000" dirty="0" smtClean="0"/>
              <a:t>Relatively even split between males and females in the sample.</a:t>
            </a:r>
          </a:p>
          <a:p>
            <a:r>
              <a:rPr lang="en-GB" sz="2000" dirty="0" smtClean="0"/>
              <a:t>Gender is an important categorical variable when considering BMI data.</a:t>
            </a:r>
          </a:p>
          <a:p>
            <a:r>
              <a:rPr lang="en-GB" sz="2000" dirty="0" smtClean="0"/>
              <a:t>2019/20 gender data has same % split as previous year. </a:t>
            </a:r>
          </a:p>
          <a:p>
            <a:pPr marL="0" indent="0">
              <a:buNone/>
            </a:pPr>
            <a:endParaRPr lang="en-GB" sz="2000" dirty="0"/>
          </a:p>
        </p:txBody>
      </p:sp>
    </p:spTree>
    <p:extLst>
      <p:ext uri="{BB962C8B-B14F-4D97-AF65-F5344CB8AC3E}">
        <p14:creationId xmlns:p14="http://schemas.microsoft.com/office/powerpoint/2010/main" val="3321302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solidFill>
                  <a:schemeClr val="accent1"/>
                </a:solidFill>
              </a:rPr>
              <a:t>NCMP Ethnicity Summary</a:t>
            </a:r>
            <a:endParaRPr lang="en-GB" sz="4000" dirty="0">
              <a:solidFill>
                <a:schemeClr val="accent1"/>
              </a:solidFill>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175648934"/>
              </p:ext>
            </p:extLst>
          </p:nvPr>
        </p:nvGraphicFramePr>
        <p:xfrm>
          <a:off x="609600" y="1600200"/>
          <a:ext cx="53848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p:cNvSpPr>
            <a:spLocks noGrp="1"/>
          </p:cNvSpPr>
          <p:nvPr>
            <p:ph sz="half" idx="2"/>
          </p:nvPr>
        </p:nvSpPr>
        <p:spPr/>
        <p:txBody>
          <a:bodyPr/>
          <a:lstStyle/>
          <a:p>
            <a:r>
              <a:rPr lang="en-GB" sz="2000" dirty="0" smtClean="0"/>
              <a:t>Ethnicity summary</a:t>
            </a:r>
          </a:p>
          <a:p>
            <a:r>
              <a:rPr lang="en-GB" sz="2000" dirty="0" smtClean="0">
                <a:solidFill>
                  <a:schemeClr val="accent1"/>
                </a:solidFill>
              </a:rPr>
              <a:t>Data quality issue as the ‘not stated’ in 2018/19 is large (16.1% of population) versus only 3.2% in the previous year. This dropped to 10% in 2019/20, but remains high</a:t>
            </a:r>
            <a:r>
              <a:rPr lang="en-GB" sz="2000" dirty="0" smtClean="0"/>
              <a:t>. </a:t>
            </a:r>
          </a:p>
          <a:p>
            <a:r>
              <a:rPr lang="en-GB" sz="2000" dirty="0" smtClean="0"/>
              <a:t>This figure has not been adjusted as NCMP is official data and also any adjustment could equally be open to criticism.</a:t>
            </a:r>
          </a:p>
          <a:p>
            <a:pPr marL="0" indent="0">
              <a:buNone/>
            </a:pPr>
            <a:endParaRPr lang="en-GB" sz="2000" dirty="0" smtClean="0"/>
          </a:p>
          <a:p>
            <a:pPr marL="0" indent="0">
              <a:buNone/>
            </a:pPr>
            <a:endParaRPr lang="en-GB" sz="2000" dirty="0" smtClean="0"/>
          </a:p>
        </p:txBody>
      </p:sp>
      <p:cxnSp>
        <p:nvCxnSpPr>
          <p:cNvPr id="5" name="Straight Arrow Connector 4"/>
          <p:cNvCxnSpPr/>
          <p:nvPr/>
        </p:nvCxnSpPr>
        <p:spPr>
          <a:xfrm flipH="1">
            <a:off x="5751095" y="2610853"/>
            <a:ext cx="649705" cy="14437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034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solidFill>
                  <a:schemeClr val="accent1"/>
                </a:solidFill>
              </a:rPr>
              <a:t>NCMP Ethnicity Detail</a:t>
            </a:r>
            <a:endParaRPr lang="en-GB" sz="4000" dirty="0">
              <a:solidFill>
                <a:schemeClr val="accent1"/>
              </a:solidFill>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645328431"/>
              </p:ext>
            </p:extLst>
          </p:nvPr>
        </p:nvGraphicFramePr>
        <p:xfrm>
          <a:off x="609600" y="1600200"/>
          <a:ext cx="53848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p:cNvSpPr>
            <a:spLocks noGrp="1"/>
          </p:cNvSpPr>
          <p:nvPr>
            <p:ph sz="half" idx="2"/>
          </p:nvPr>
        </p:nvSpPr>
        <p:spPr/>
        <p:txBody>
          <a:bodyPr/>
          <a:lstStyle/>
          <a:p>
            <a:r>
              <a:rPr lang="en-GB" sz="1800" dirty="0" smtClean="0"/>
              <a:t>Ethnicity detail</a:t>
            </a:r>
          </a:p>
          <a:p>
            <a:r>
              <a:rPr lang="en-GB" sz="1800" dirty="0" smtClean="0">
                <a:solidFill>
                  <a:schemeClr val="accent1"/>
                </a:solidFill>
              </a:rPr>
              <a:t>The ‘not stated’ causes similar issues relating to comparison despite improvement</a:t>
            </a:r>
          </a:p>
          <a:p>
            <a:r>
              <a:rPr lang="en-GB" sz="1800" dirty="0" smtClean="0"/>
              <a:t>The schools to potentially contact to improve data collection are listed in appendix 1 </a:t>
            </a:r>
          </a:p>
          <a:p>
            <a:r>
              <a:rPr lang="en-GB" sz="1800" dirty="0" smtClean="0"/>
              <a:t>The top 10 schools listed in appendix 1 account for 68% of this ‘not stated’ segment</a:t>
            </a:r>
          </a:p>
          <a:p>
            <a:r>
              <a:rPr lang="en-GB" sz="1800" dirty="0" smtClean="0"/>
              <a:t>It is recommended that a data improvement initiative is implemented. Perhaps as simple as writing to each school. </a:t>
            </a:r>
          </a:p>
          <a:p>
            <a:pPr marL="0" indent="0">
              <a:buNone/>
            </a:pPr>
            <a:endParaRPr lang="en-GB" sz="2000" dirty="0" smtClean="0"/>
          </a:p>
          <a:p>
            <a:pPr marL="0" indent="0">
              <a:buNone/>
            </a:pPr>
            <a:endParaRPr lang="en-GB" sz="2000" dirty="0"/>
          </a:p>
        </p:txBody>
      </p:sp>
      <p:cxnSp>
        <p:nvCxnSpPr>
          <p:cNvPr id="5" name="Straight Arrow Connector 4"/>
          <p:cNvCxnSpPr/>
          <p:nvPr/>
        </p:nvCxnSpPr>
        <p:spPr>
          <a:xfrm flipH="1">
            <a:off x="5882185" y="2415654"/>
            <a:ext cx="545911" cy="7779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70562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solidFill>
                  <a:schemeClr val="accent1"/>
                </a:solidFill>
              </a:rPr>
              <a:t>NCMP Reception &amp; Year 6</a:t>
            </a:r>
            <a:endParaRPr lang="en-GB" sz="4000" dirty="0">
              <a:solidFill>
                <a:schemeClr val="accent1"/>
              </a:solidFill>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668133607"/>
              </p:ext>
            </p:extLst>
          </p:nvPr>
        </p:nvGraphicFramePr>
        <p:xfrm>
          <a:off x="609600" y="1600200"/>
          <a:ext cx="53848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p:cNvSpPr>
            <a:spLocks noGrp="1"/>
          </p:cNvSpPr>
          <p:nvPr>
            <p:ph sz="half" idx="2"/>
          </p:nvPr>
        </p:nvSpPr>
        <p:spPr/>
        <p:txBody>
          <a:bodyPr/>
          <a:lstStyle/>
          <a:p>
            <a:r>
              <a:rPr lang="en-GB" sz="1800" dirty="0" smtClean="0"/>
              <a:t>% split between reception and year 6</a:t>
            </a:r>
          </a:p>
          <a:p>
            <a:r>
              <a:rPr lang="en-GB" sz="1800" dirty="0" smtClean="0"/>
              <a:t>This is an important categorical characteristic when considering BMI </a:t>
            </a:r>
          </a:p>
          <a:p>
            <a:r>
              <a:rPr lang="en-GB" sz="1800" dirty="0" smtClean="0"/>
              <a:t>Gradual increase in year 6 percentage over the 3 year period</a:t>
            </a:r>
            <a:endParaRPr lang="en-GB" sz="1800" dirty="0"/>
          </a:p>
        </p:txBody>
      </p:sp>
    </p:spTree>
    <p:extLst>
      <p:ext uri="{BB962C8B-B14F-4D97-AF65-F5344CB8AC3E}">
        <p14:creationId xmlns:p14="http://schemas.microsoft.com/office/powerpoint/2010/main" val="3759574310"/>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uilding a Better Brent Template [Read-Only]" id="{5F0893CB-74A2-4295-87D0-A06F0E8020A8}" vid="{E3CA4481-1AD0-4A39-AB3A-7D0834E716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11691</TotalTime>
  <Words>2016</Words>
  <Application>Microsoft Office PowerPoint</Application>
  <PresentationFormat>Widescreen</PresentationFormat>
  <Paragraphs>299</Paragraphs>
  <Slides>29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Segoe UI</vt:lpstr>
      <vt:lpstr>Wingdings</vt:lpstr>
      <vt:lpstr>2_Office Theme</vt:lpstr>
      <vt:lpstr>National Child Measurement Programme (NCMP) Data Review  16 December 2020</vt:lpstr>
      <vt:lpstr>NCMP Introduction</vt:lpstr>
      <vt:lpstr>NCMP Data </vt:lpstr>
      <vt:lpstr>Objectives</vt:lpstr>
      <vt:lpstr>Categorical Data</vt:lpstr>
      <vt:lpstr>NCMP Gender</vt:lpstr>
      <vt:lpstr>NCMP Ethnicity Summary</vt:lpstr>
      <vt:lpstr>NCMP Ethnicity Detail</vt:lpstr>
      <vt:lpstr>NCMP Reception &amp; Year 6</vt:lpstr>
      <vt:lpstr>BMI Data</vt:lpstr>
      <vt:lpstr>BMI Definitions</vt:lpstr>
      <vt:lpstr>Body Mass Index Reference Curves for the UK, 1990 (Cole, Freeman &amp; Preece)</vt:lpstr>
      <vt:lpstr>Brent BMI Classification – 31% Overweight or Very Overweight, Improvement Continues !</vt:lpstr>
      <vt:lpstr>Brent BMI Classification – 2.2k Pupils Overweight or Very Overweight – But Improvement</vt:lpstr>
      <vt:lpstr>% Overweight &amp; Very Overweight Increases In The Year 6 Cohort</vt:lpstr>
      <vt:lpstr>Brent Medium Term Trend Upward – But Improvements In Last 2 Years </vt:lpstr>
      <vt:lpstr>Overweight &amp; Very Overweight By Brent Ward - 12 Wards Above The Average</vt:lpstr>
      <vt:lpstr>Severely Obese By Ward 2019/20</vt:lpstr>
      <vt:lpstr>Brent Higher Than England Average For Obese And Severely Obese For Both Reception &amp; Year 6</vt:lpstr>
      <vt:lpstr>Brent Ranked 29th In England For Year 6 Overweight &amp; Obesity (2019/20)</vt:lpstr>
      <vt:lpstr>Brent Prevalence of Obesity Higher Than All Area Averages For Both Reception and Year 6 (2019/20)</vt:lpstr>
      <vt:lpstr>Brent Ranked 29th In England For Year 6 Obesity (2019/20)</vt:lpstr>
      <vt:lpstr>Brent Ranked 36th In England For Reception Obesity (2019/20)</vt:lpstr>
      <vt:lpstr>Brent Ranked 8th Within London Boroughs – Year 6 Obesity</vt:lpstr>
      <vt:lpstr>Brent Ranked 8th Within London Boroughs – Year 6 Overweight &amp; Obesity</vt:lpstr>
      <vt:lpstr>Brent Ranked 6th Within London Boroughs – Reception Obesity (2019/20)</vt:lpstr>
      <vt:lpstr>Brent Ranked 15th Within London Boroughs – Reception Overweight &amp; Obesity (2019/20)</vt:lpstr>
      <vt:lpstr>conclusions</vt:lpstr>
      <vt:lpstr>BMI Key Statistics 2019/20</vt:lpstr>
    </vt:vector>
  </TitlesOfParts>
  <Company>London Borough of Brent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Hutton, David</dc:creator>
  <cp:lastModifiedBy>Mcloughlin, Marie</cp:lastModifiedBy>
  <cp:revision>529</cp:revision>
  <dcterms:created xsi:type="dcterms:W3CDTF">2020-03-18T12:06:01Z</dcterms:created>
  <dcterms:modified xsi:type="dcterms:W3CDTF">2022-02-02T17:16:31Z</dcterms:modified>
</cp:coreProperties>
</file>