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1" r:id="rId6"/>
    <p:sldId id="286" r:id="rId7"/>
    <p:sldId id="283" r:id="rId8"/>
    <p:sldId id="285" r:id="rId9"/>
    <p:sldId id="287" r:id="rId10"/>
    <p:sldId id="268" r:id="rId11"/>
    <p:sldId id="284" r:id="rId12"/>
    <p:sldId id="288" r:id="rId13"/>
    <p:sldId id="289" r:id="rId14"/>
    <p:sldId id="294" r:id="rId15"/>
    <p:sldId id="291" r:id="rId16"/>
    <p:sldId id="295" r:id="rId17"/>
    <p:sldId id="296" r:id="rId18"/>
    <p:sldId id="293" r:id="rId19"/>
    <p:sldId id="298" r:id="rId20"/>
    <p:sldId id="292"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9" autoAdjust="0"/>
    <p:restoredTop sz="94660"/>
  </p:normalViewPr>
  <p:slideViewPr>
    <p:cSldViewPr snapToGrid="0">
      <p:cViewPr varScale="1">
        <p:scale>
          <a:sx n="63" d="100"/>
          <a:sy n="63" d="100"/>
        </p:scale>
        <p:origin x="83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EBD498-E1D5-4A72-8ECE-BC76731591D3}"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F53905C2-DFB9-4511-854B-5DA64033AF21}">
      <dgm:prSet custT="1"/>
      <dgm:spPr/>
      <dgm:t>
        <a:bodyPr/>
        <a:lstStyle/>
        <a:p>
          <a:r>
            <a:rPr lang="en-GB" sz="1800" b="0" dirty="0">
              <a:latin typeface="Calibri" panose="020F0502020204030204"/>
              <a:ea typeface="+mn-ea"/>
              <a:cs typeface="+mn-cs"/>
            </a:rPr>
            <a:t>Tackling inactivity and creating a regular physical activity habit</a:t>
          </a:r>
          <a:endParaRPr lang="en-US" sz="1800" b="0" dirty="0"/>
        </a:p>
      </dgm:t>
    </dgm:pt>
    <dgm:pt modelId="{B6450F45-7B5E-43F2-AA61-3762C3178B3F}" type="parTrans" cxnId="{8B4FD7F7-CFD5-477A-8078-6444BA030490}">
      <dgm:prSet/>
      <dgm:spPr/>
      <dgm:t>
        <a:bodyPr/>
        <a:lstStyle/>
        <a:p>
          <a:endParaRPr lang="en-US"/>
        </a:p>
      </dgm:t>
    </dgm:pt>
    <dgm:pt modelId="{7C617A93-2FA8-45F6-B32F-950D6F3A8DD7}" type="sibTrans" cxnId="{8B4FD7F7-CFD5-477A-8078-6444BA030490}">
      <dgm:prSet/>
      <dgm:spPr/>
      <dgm:t>
        <a:bodyPr/>
        <a:lstStyle/>
        <a:p>
          <a:endParaRPr lang="en-US"/>
        </a:p>
      </dgm:t>
    </dgm:pt>
    <dgm:pt modelId="{664A50D3-387A-4272-AFEE-888647C52D7A}">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800" dirty="0"/>
            <a:t>5-10 year old participants doing 30 minutes a day of activity outside of school time and achieving the recommended 60 minutes a day</a:t>
          </a:r>
        </a:p>
        <a:p>
          <a:pPr marL="0" marR="0" lvl="0" indent="0" defTabSz="914400" eaLnBrk="1" fontAlgn="auto" latinLnBrk="0" hangingPunct="1">
            <a:lnSpc>
              <a:spcPct val="100000"/>
            </a:lnSpc>
            <a:spcBef>
              <a:spcPts val="0"/>
            </a:spcBef>
            <a:spcAft>
              <a:spcPts val="0"/>
            </a:spcAft>
            <a:buClrTx/>
            <a:buSzTx/>
            <a:buFontTx/>
            <a:buNone/>
            <a:tabLst/>
            <a:defRPr/>
          </a:pPr>
          <a:endParaRPr lang="en-GB" sz="1800" dirty="0"/>
        </a:p>
        <a:p>
          <a:pPr marL="0" marR="0" lvl="0" indent="0" defTabSz="914400" eaLnBrk="1" fontAlgn="auto" latinLnBrk="0" hangingPunct="1">
            <a:lnSpc>
              <a:spcPct val="100000"/>
            </a:lnSpc>
            <a:spcBef>
              <a:spcPts val="0"/>
            </a:spcBef>
            <a:spcAft>
              <a:spcPts val="0"/>
            </a:spcAft>
            <a:buClrTx/>
            <a:buSzTx/>
            <a:buFontTx/>
            <a:buNone/>
            <a:tabLst/>
            <a:defRPr/>
          </a:pPr>
          <a:r>
            <a:rPr lang="en-GB" sz="1800" dirty="0"/>
            <a:t>Adult participants achieving 150 minutes a week of activity</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dgm:t>
    </dgm:pt>
    <dgm:pt modelId="{C948599F-1FA1-4258-8547-F9D7C01E58BE}" type="parTrans" cxnId="{A6314507-D249-4586-86B2-C51E7E300A81}">
      <dgm:prSet/>
      <dgm:spPr/>
      <dgm:t>
        <a:bodyPr/>
        <a:lstStyle/>
        <a:p>
          <a:endParaRPr lang="en-US"/>
        </a:p>
      </dgm:t>
    </dgm:pt>
    <dgm:pt modelId="{18573E32-8F67-4263-80EB-69EFCFD3F68F}" type="sibTrans" cxnId="{A6314507-D249-4586-86B2-C51E7E300A81}">
      <dgm:prSet/>
      <dgm:spPr/>
      <dgm:t>
        <a:bodyPr/>
        <a:lstStyle/>
        <a:p>
          <a:endParaRPr lang="en-US"/>
        </a:p>
      </dgm:t>
    </dgm:pt>
    <dgm:pt modelId="{E31C0C09-924B-4ECD-BCFB-C45C24004E96}">
      <dgm:prSet custT="1"/>
      <dgm:spPr/>
      <dgm:t>
        <a:bodyPr/>
        <a:lstStyle/>
        <a:p>
          <a:r>
            <a:rPr lang="en-GB" sz="1800" dirty="0"/>
            <a:t>Families on the programme being active together post programme</a:t>
          </a:r>
          <a:endParaRPr lang="en-US" sz="1800" dirty="0"/>
        </a:p>
      </dgm:t>
    </dgm:pt>
    <dgm:pt modelId="{FBFD1786-6C16-411B-BDCE-C07BFB692563}" type="parTrans" cxnId="{FEE11746-786F-4900-A6E2-D0AFED0F781D}">
      <dgm:prSet/>
      <dgm:spPr/>
      <dgm:t>
        <a:bodyPr/>
        <a:lstStyle/>
        <a:p>
          <a:endParaRPr lang="en-US"/>
        </a:p>
      </dgm:t>
    </dgm:pt>
    <dgm:pt modelId="{5D517285-314D-48FD-A432-2BBD32DA74ED}" type="sibTrans" cxnId="{FEE11746-786F-4900-A6E2-D0AFED0F781D}">
      <dgm:prSet/>
      <dgm:spPr/>
      <dgm:t>
        <a:bodyPr/>
        <a:lstStyle/>
        <a:p>
          <a:endParaRPr lang="en-US"/>
        </a:p>
      </dgm:t>
    </dgm:pt>
    <dgm:pt modelId="{EA1F5D3A-85F7-47B6-BDCC-D9687C6EC322}">
      <dgm:prSet custT="1"/>
      <dgm:spPr/>
      <dgm:t>
        <a:bodyPr/>
        <a:lstStyle/>
        <a:p>
          <a:r>
            <a:rPr lang="en-GB" sz="1800" dirty="0"/>
            <a:t>Families on the programme feeling confident to exercise together outside of a structured environment</a:t>
          </a:r>
          <a:endParaRPr lang="en-US" sz="1800" dirty="0"/>
        </a:p>
      </dgm:t>
    </dgm:pt>
    <dgm:pt modelId="{CBBC3B04-5713-4024-8EA1-4882F61A8E72}" type="parTrans" cxnId="{650448B6-B85B-46E6-84BD-833CE3803F75}">
      <dgm:prSet/>
      <dgm:spPr/>
      <dgm:t>
        <a:bodyPr/>
        <a:lstStyle/>
        <a:p>
          <a:endParaRPr lang="en-US"/>
        </a:p>
      </dgm:t>
    </dgm:pt>
    <dgm:pt modelId="{C98E8F8D-FC8D-4290-AD3B-88B144AB357D}" type="sibTrans" cxnId="{650448B6-B85B-46E6-84BD-833CE3803F75}">
      <dgm:prSet/>
      <dgm:spPr/>
      <dgm:t>
        <a:bodyPr/>
        <a:lstStyle/>
        <a:p>
          <a:endParaRPr lang="en-US"/>
        </a:p>
      </dgm:t>
    </dgm:pt>
    <dgm:pt modelId="{201BC46D-5B30-4839-AA11-0E0D91114370}">
      <dgm:prSet custT="1"/>
      <dgm:spPr/>
      <dgm:t>
        <a:bodyPr/>
        <a:lstStyle/>
        <a:p>
          <a:r>
            <a:rPr lang="en-GB" sz="1800" dirty="0"/>
            <a:t>Adult and child participants feeling good after exercise and having a positive experience</a:t>
          </a:r>
          <a:endParaRPr lang="en-US" sz="1800" dirty="0"/>
        </a:p>
      </dgm:t>
    </dgm:pt>
    <dgm:pt modelId="{22F93C8F-42E7-48F9-9BE0-B60921FD9CC5}" type="parTrans" cxnId="{660B8D46-B913-41E6-AE5D-3B15DE8BB2C8}">
      <dgm:prSet/>
      <dgm:spPr/>
      <dgm:t>
        <a:bodyPr/>
        <a:lstStyle/>
        <a:p>
          <a:endParaRPr lang="en-US"/>
        </a:p>
      </dgm:t>
    </dgm:pt>
    <dgm:pt modelId="{98786E93-0978-4B03-8A19-71FE02A8FD56}" type="sibTrans" cxnId="{660B8D46-B913-41E6-AE5D-3B15DE8BB2C8}">
      <dgm:prSet/>
      <dgm:spPr/>
      <dgm:t>
        <a:bodyPr/>
        <a:lstStyle/>
        <a:p>
          <a:endParaRPr lang="en-US"/>
        </a:p>
      </dgm:t>
    </dgm:pt>
    <dgm:pt modelId="{8B09728F-4C45-44C4-AAE3-C83FE8F4AAB7}">
      <dgm:prSet custT="1"/>
      <dgm:spPr/>
      <dgm:t>
        <a:bodyPr/>
        <a:lstStyle/>
        <a:p>
          <a:r>
            <a:rPr lang="en-GB" sz="1800" dirty="0"/>
            <a:t>Families on the programme with ideas and a routine to continue exercising beyond the funded project</a:t>
          </a:r>
        </a:p>
      </dgm:t>
    </dgm:pt>
    <dgm:pt modelId="{176A0475-C6E5-480B-8B88-C23E97E46EC3}" type="parTrans" cxnId="{F80BF93B-D603-4A64-B144-9B9554C07928}">
      <dgm:prSet/>
      <dgm:spPr/>
      <dgm:t>
        <a:bodyPr/>
        <a:lstStyle/>
        <a:p>
          <a:endParaRPr lang="en-US"/>
        </a:p>
      </dgm:t>
    </dgm:pt>
    <dgm:pt modelId="{3C57F83D-6114-48AA-A3A4-AB3C7D564108}" type="sibTrans" cxnId="{F80BF93B-D603-4A64-B144-9B9554C07928}">
      <dgm:prSet/>
      <dgm:spPr/>
      <dgm:t>
        <a:bodyPr/>
        <a:lstStyle/>
        <a:p>
          <a:endParaRPr lang="en-US"/>
        </a:p>
      </dgm:t>
    </dgm:pt>
    <dgm:pt modelId="{DF80A63C-0298-4CFB-8889-FDC6E8C30087}">
      <dgm:prSet custT="1"/>
      <dgm:spPr/>
      <dgm:t>
        <a:bodyPr/>
        <a:lstStyle/>
        <a:p>
          <a:pPr algn="ctr"/>
          <a:r>
            <a:rPr lang="en-US" sz="1800" b="1" dirty="0"/>
            <a:t>AIMS AND OUTCOMES</a:t>
          </a:r>
        </a:p>
      </dgm:t>
    </dgm:pt>
    <dgm:pt modelId="{D462287D-6D1C-480E-B85A-0D1DE2110324}" type="parTrans" cxnId="{4E05E55B-23CF-4807-88F5-8383F001E3D0}">
      <dgm:prSet/>
      <dgm:spPr/>
      <dgm:t>
        <a:bodyPr/>
        <a:lstStyle/>
        <a:p>
          <a:endParaRPr lang="en-GB"/>
        </a:p>
      </dgm:t>
    </dgm:pt>
    <dgm:pt modelId="{9D6D1CD3-04EE-4B3A-808A-8DC57B321945}" type="sibTrans" cxnId="{4E05E55B-23CF-4807-88F5-8383F001E3D0}">
      <dgm:prSet/>
      <dgm:spPr/>
      <dgm:t>
        <a:bodyPr/>
        <a:lstStyle/>
        <a:p>
          <a:endParaRPr lang="en-GB"/>
        </a:p>
      </dgm:t>
    </dgm:pt>
    <dgm:pt modelId="{A5152D85-DBE5-4796-907A-EC761BBD59BE}">
      <dgm:prSet custT="1"/>
      <dgm:spPr/>
      <dgm:t>
        <a:bodyPr/>
        <a:lstStyle/>
        <a:p>
          <a:r>
            <a:rPr lang="en-GB" sz="1800" b="0" dirty="0"/>
            <a:t>Behaviour change</a:t>
          </a:r>
          <a:endParaRPr lang="en-US" sz="1800" b="0" dirty="0"/>
        </a:p>
      </dgm:t>
    </dgm:pt>
    <dgm:pt modelId="{F1545C4E-2835-4D78-9B09-9140916C08B6}" type="parTrans" cxnId="{5CBAE3EC-64FF-40CA-BF78-D4385150A50E}">
      <dgm:prSet/>
      <dgm:spPr/>
      <dgm:t>
        <a:bodyPr/>
        <a:lstStyle/>
        <a:p>
          <a:endParaRPr lang="en-GB"/>
        </a:p>
      </dgm:t>
    </dgm:pt>
    <dgm:pt modelId="{0F5C6B30-B564-40F2-9B36-067BCBF995F7}" type="sibTrans" cxnId="{5CBAE3EC-64FF-40CA-BF78-D4385150A50E}">
      <dgm:prSet/>
      <dgm:spPr/>
      <dgm:t>
        <a:bodyPr/>
        <a:lstStyle/>
        <a:p>
          <a:endParaRPr lang="en-GB"/>
        </a:p>
      </dgm:t>
    </dgm:pt>
    <dgm:pt modelId="{FD767446-FA39-4BBC-9DA7-EFF94A667BA1}">
      <dgm:prSet custT="1"/>
      <dgm:spPr/>
      <dgm:t>
        <a:bodyPr/>
        <a:lstStyle/>
        <a:p>
          <a:r>
            <a:rPr lang="en-GB" sz="1800" b="0" dirty="0"/>
            <a:t>Increase activity levels of families in lower socio-economic groups with children aged 5 to 11 prioritising the most deprived areas in Brent</a:t>
          </a:r>
          <a:endParaRPr lang="en-US" sz="1800" b="0" dirty="0"/>
        </a:p>
      </dgm:t>
    </dgm:pt>
    <dgm:pt modelId="{54A18A15-207D-446A-A2C7-058EF90D7781}" type="parTrans" cxnId="{57698FF0-8019-4959-8596-FB36EA2E7746}">
      <dgm:prSet/>
      <dgm:spPr/>
      <dgm:t>
        <a:bodyPr/>
        <a:lstStyle/>
        <a:p>
          <a:endParaRPr lang="en-GB"/>
        </a:p>
      </dgm:t>
    </dgm:pt>
    <dgm:pt modelId="{51A4812F-D6A1-43D4-A6BD-713C30132C19}" type="sibTrans" cxnId="{57698FF0-8019-4959-8596-FB36EA2E7746}">
      <dgm:prSet/>
      <dgm:spPr/>
      <dgm:t>
        <a:bodyPr/>
        <a:lstStyle/>
        <a:p>
          <a:endParaRPr lang="en-GB"/>
        </a:p>
      </dgm:t>
    </dgm:pt>
    <dgm:pt modelId="{3F99253B-6594-4DEC-9A02-1EBCCC69053F}" type="pres">
      <dgm:prSet presAssocID="{87EBD498-E1D5-4A72-8ECE-BC76731591D3}" presName="vert0" presStyleCnt="0">
        <dgm:presLayoutVars>
          <dgm:dir/>
          <dgm:animOne val="branch"/>
          <dgm:animLvl val="lvl"/>
        </dgm:presLayoutVars>
      </dgm:prSet>
      <dgm:spPr/>
    </dgm:pt>
    <dgm:pt modelId="{1DC489D9-6099-414B-B092-C0932D074D18}" type="pres">
      <dgm:prSet presAssocID="{DF80A63C-0298-4CFB-8889-FDC6E8C30087}" presName="thickLine" presStyleLbl="alignNode1" presStyleIdx="0" presStyleCnt="9"/>
      <dgm:spPr/>
    </dgm:pt>
    <dgm:pt modelId="{81BBEA87-1504-4758-B6BB-9F75896AB1A4}" type="pres">
      <dgm:prSet presAssocID="{DF80A63C-0298-4CFB-8889-FDC6E8C30087}" presName="horz1" presStyleCnt="0"/>
      <dgm:spPr/>
    </dgm:pt>
    <dgm:pt modelId="{C5812E61-5D06-420B-91A7-0D0D35DE9F8A}" type="pres">
      <dgm:prSet presAssocID="{DF80A63C-0298-4CFB-8889-FDC6E8C30087}" presName="tx1" presStyleLbl="revTx" presStyleIdx="0" presStyleCnt="9"/>
      <dgm:spPr/>
    </dgm:pt>
    <dgm:pt modelId="{41DB1485-5993-4F69-83BE-267E3A363CAD}" type="pres">
      <dgm:prSet presAssocID="{DF80A63C-0298-4CFB-8889-FDC6E8C30087}" presName="vert1" presStyleCnt="0"/>
      <dgm:spPr/>
    </dgm:pt>
    <dgm:pt modelId="{D5A1DECA-FE89-4D93-852D-F97FBF07F91B}" type="pres">
      <dgm:prSet presAssocID="{F53905C2-DFB9-4511-854B-5DA64033AF21}" presName="thickLine" presStyleLbl="alignNode1" presStyleIdx="1" presStyleCnt="9"/>
      <dgm:spPr/>
    </dgm:pt>
    <dgm:pt modelId="{799BC21E-9B7D-40E2-87C7-2FF31CC9D05F}" type="pres">
      <dgm:prSet presAssocID="{F53905C2-DFB9-4511-854B-5DA64033AF21}" presName="horz1" presStyleCnt="0"/>
      <dgm:spPr/>
    </dgm:pt>
    <dgm:pt modelId="{AFF5A510-9C9D-40F5-ACEA-E94EFF654C50}" type="pres">
      <dgm:prSet presAssocID="{F53905C2-DFB9-4511-854B-5DA64033AF21}" presName="tx1" presStyleLbl="revTx" presStyleIdx="1" presStyleCnt="9" custScaleY="108203" custLinFactNeighborX="-487"/>
      <dgm:spPr/>
    </dgm:pt>
    <dgm:pt modelId="{C79A520F-FFBC-4E36-B227-9C26A1C2E6A3}" type="pres">
      <dgm:prSet presAssocID="{F53905C2-DFB9-4511-854B-5DA64033AF21}" presName="vert1" presStyleCnt="0"/>
      <dgm:spPr/>
    </dgm:pt>
    <dgm:pt modelId="{D5A9DEEA-62D7-466A-9E07-3EB47FA7B141}" type="pres">
      <dgm:prSet presAssocID="{A5152D85-DBE5-4796-907A-EC761BBD59BE}" presName="thickLine" presStyleLbl="alignNode1" presStyleIdx="2" presStyleCnt="9"/>
      <dgm:spPr/>
    </dgm:pt>
    <dgm:pt modelId="{F144BE2D-F222-4D78-B9FE-39C15803E139}" type="pres">
      <dgm:prSet presAssocID="{A5152D85-DBE5-4796-907A-EC761BBD59BE}" presName="horz1" presStyleCnt="0"/>
      <dgm:spPr/>
    </dgm:pt>
    <dgm:pt modelId="{27CC5E5B-4F97-40BC-B47E-A12D5929AAE0}" type="pres">
      <dgm:prSet presAssocID="{A5152D85-DBE5-4796-907A-EC761BBD59BE}" presName="tx1" presStyleLbl="revTx" presStyleIdx="2" presStyleCnt="9"/>
      <dgm:spPr/>
    </dgm:pt>
    <dgm:pt modelId="{848901BF-C099-40BC-8BE4-2BD6C5CF223E}" type="pres">
      <dgm:prSet presAssocID="{A5152D85-DBE5-4796-907A-EC761BBD59BE}" presName="vert1" presStyleCnt="0"/>
      <dgm:spPr/>
    </dgm:pt>
    <dgm:pt modelId="{8006BBA2-4DB8-4940-89F0-C71362078C30}" type="pres">
      <dgm:prSet presAssocID="{FD767446-FA39-4BBC-9DA7-EFF94A667BA1}" presName="thickLine" presStyleLbl="alignNode1" presStyleIdx="3" presStyleCnt="9"/>
      <dgm:spPr/>
    </dgm:pt>
    <dgm:pt modelId="{97DA41A8-2310-4DE3-99EE-83B1D3C03339}" type="pres">
      <dgm:prSet presAssocID="{FD767446-FA39-4BBC-9DA7-EFF94A667BA1}" presName="horz1" presStyleCnt="0"/>
      <dgm:spPr/>
    </dgm:pt>
    <dgm:pt modelId="{0CFE1146-6B06-4AF7-A363-1EA7C4E086B2}" type="pres">
      <dgm:prSet presAssocID="{FD767446-FA39-4BBC-9DA7-EFF94A667BA1}" presName="tx1" presStyleLbl="revTx" presStyleIdx="3" presStyleCnt="9"/>
      <dgm:spPr/>
    </dgm:pt>
    <dgm:pt modelId="{D3E54E34-D9B6-4C96-AD76-46E5B077301B}" type="pres">
      <dgm:prSet presAssocID="{FD767446-FA39-4BBC-9DA7-EFF94A667BA1}" presName="vert1" presStyleCnt="0"/>
      <dgm:spPr/>
    </dgm:pt>
    <dgm:pt modelId="{7F4EFDDD-3025-4537-9515-712178BE5F44}" type="pres">
      <dgm:prSet presAssocID="{664A50D3-387A-4272-AFEE-888647C52D7A}" presName="thickLine" presStyleLbl="alignNode1" presStyleIdx="4" presStyleCnt="9"/>
      <dgm:spPr/>
    </dgm:pt>
    <dgm:pt modelId="{39543CBB-C69E-40EA-978C-04AA40BD6C32}" type="pres">
      <dgm:prSet presAssocID="{664A50D3-387A-4272-AFEE-888647C52D7A}" presName="horz1" presStyleCnt="0"/>
      <dgm:spPr/>
    </dgm:pt>
    <dgm:pt modelId="{D88CFDAC-1407-44CF-9D1C-40DF9772D51B}" type="pres">
      <dgm:prSet presAssocID="{664A50D3-387A-4272-AFEE-888647C52D7A}" presName="tx1" presStyleLbl="revTx" presStyleIdx="4" presStyleCnt="9" custScaleY="212331"/>
      <dgm:spPr/>
    </dgm:pt>
    <dgm:pt modelId="{900C1A1C-82DA-438F-9BCA-9B88A5BCA88C}" type="pres">
      <dgm:prSet presAssocID="{664A50D3-387A-4272-AFEE-888647C52D7A}" presName="vert1" presStyleCnt="0"/>
      <dgm:spPr/>
    </dgm:pt>
    <dgm:pt modelId="{B7FAB117-920F-48F4-9E13-087EEC8C3990}" type="pres">
      <dgm:prSet presAssocID="{E31C0C09-924B-4ECD-BCFB-C45C24004E96}" presName="thickLine" presStyleLbl="alignNode1" presStyleIdx="5" presStyleCnt="9"/>
      <dgm:spPr/>
    </dgm:pt>
    <dgm:pt modelId="{3685F15C-FCFE-4EFF-B60C-2D3BB9E14BAF}" type="pres">
      <dgm:prSet presAssocID="{E31C0C09-924B-4ECD-BCFB-C45C24004E96}" presName="horz1" presStyleCnt="0"/>
      <dgm:spPr/>
    </dgm:pt>
    <dgm:pt modelId="{08FD82EF-5708-4618-BC49-AAB8CF24B9F7}" type="pres">
      <dgm:prSet presAssocID="{E31C0C09-924B-4ECD-BCFB-C45C24004E96}" presName="tx1" presStyleLbl="revTx" presStyleIdx="5" presStyleCnt="9" custScaleY="68629"/>
      <dgm:spPr/>
    </dgm:pt>
    <dgm:pt modelId="{36B90452-C951-467B-9E10-8F6E399676E1}" type="pres">
      <dgm:prSet presAssocID="{E31C0C09-924B-4ECD-BCFB-C45C24004E96}" presName="vert1" presStyleCnt="0"/>
      <dgm:spPr/>
    </dgm:pt>
    <dgm:pt modelId="{84350AC9-712E-494A-9164-EF52A17C5902}" type="pres">
      <dgm:prSet presAssocID="{EA1F5D3A-85F7-47B6-BDCC-D9687C6EC322}" presName="thickLine" presStyleLbl="alignNode1" presStyleIdx="6" presStyleCnt="9"/>
      <dgm:spPr/>
    </dgm:pt>
    <dgm:pt modelId="{BC6055D4-A57D-4F92-A032-33E8FC9EDB95}" type="pres">
      <dgm:prSet presAssocID="{EA1F5D3A-85F7-47B6-BDCC-D9687C6EC322}" presName="horz1" presStyleCnt="0"/>
      <dgm:spPr/>
    </dgm:pt>
    <dgm:pt modelId="{208F89E2-9F1A-46D9-AB27-F376E7F20A5E}" type="pres">
      <dgm:prSet presAssocID="{EA1F5D3A-85F7-47B6-BDCC-D9687C6EC322}" presName="tx1" presStyleLbl="revTx" presStyleIdx="6" presStyleCnt="9"/>
      <dgm:spPr/>
    </dgm:pt>
    <dgm:pt modelId="{46ED07C4-BBAC-43AC-8F3D-DB871DAC939F}" type="pres">
      <dgm:prSet presAssocID="{EA1F5D3A-85F7-47B6-BDCC-D9687C6EC322}" presName="vert1" presStyleCnt="0"/>
      <dgm:spPr/>
    </dgm:pt>
    <dgm:pt modelId="{482341AD-7DE6-46E4-A74F-152F996F73B6}" type="pres">
      <dgm:prSet presAssocID="{201BC46D-5B30-4839-AA11-0E0D91114370}" presName="thickLine" presStyleLbl="alignNode1" presStyleIdx="7" presStyleCnt="9"/>
      <dgm:spPr/>
    </dgm:pt>
    <dgm:pt modelId="{D2BADC72-086B-48AB-91D9-5D5457EC00B1}" type="pres">
      <dgm:prSet presAssocID="{201BC46D-5B30-4839-AA11-0E0D91114370}" presName="horz1" presStyleCnt="0"/>
      <dgm:spPr/>
    </dgm:pt>
    <dgm:pt modelId="{0E0F8FEB-3C2B-4C9A-910C-708746608E91}" type="pres">
      <dgm:prSet presAssocID="{201BC46D-5B30-4839-AA11-0E0D91114370}" presName="tx1" presStyleLbl="revTx" presStyleIdx="7" presStyleCnt="9" custLinFactNeighborX="-487" custLinFactNeighborY="14593"/>
      <dgm:spPr/>
    </dgm:pt>
    <dgm:pt modelId="{7B8A36FD-C662-49DD-A2CC-E74A9FD3BF56}" type="pres">
      <dgm:prSet presAssocID="{201BC46D-5B30-4839-AA11-0E0D91114370}" presName="vert1" presStyleCnt="0"/>
      <dgm:spPr/>
    </dgm:pt>
    <dgm:pt modelId="{6409967C-A58D-42AF-9429-914528764DB6}" type="pres">
      <dgm:prSet presAssocID="{8B09728F-4C45-44C4-AAE3-C83FE8F4AAB7}" presName="thickLine" presStyleLbl="alignNode1" presStyleIdx="8" presStyleCnt="9"/>
      <dgm:spPr/>
    </dgm:pt>
    <dgm:pt modelId="{09B366A6-553E-4CA1-B8E7-440BC3E9BFC6}" type="pres">
      <dgm:prSet presAssocID="{8B09728F-4C45-44C4-AAE3-C83FE8F4AAB7}" presName="horz1" presStyleCnt="0"/>
      <dgm:spPr/>
    </dgm:pt>
    <dgm:pt modelId="{AB26D1EC-E84D-44BB-865E-C085EB5E3BF2}" type="pres">
      <dgm:prSet presAssocID="{8B09728F-4C45-44C4-AAE3-C83FE8F4AAB7}" presName="tx1" presStyleLbl="revTx" presStyleIdx="8" presStyleCnt="9"/>
      <dgm:spPr/>
    </dgm:pt>
    <dgm:pt modelId="{FC2E0F08-60AF-470A-BD37-66DFE86BC593}" type="pres">
      <dgm:prSet presAssocID="{8B09728F-4C45-44C4-AAE3-C83FE8F4AAB7}" presName="vert1" presStyleCnt="0"/>
      <dgm:spPr/>
    </dgm:pt>
  </dgm:ptLst>
  <dgm:cxnLst>
    <dgm:cxn modelId="{A6314507-D249-4586-86B2-C51E7E300A81}" srcId="{87EBD498-E1D5-4A72-8ECE-BC76731591D3}" destId="{664A50D3-387A-4272-AFEE-888647C52D7A}" srcOrd="4" destOrd="0" parTransId="{C948599F-1FA1-4258-8547-F9D7C01E58BE}" sibTransId="{18573E32-8F67-4263-80EB-69EFCFD3F68F}"/>
    <dgm:cxn modelId="{3517481A-9679-4867-A990-BE310B069A8E}" type="presOf" srcId="{DF80A63C-0298-4CFB-8889-FDC6E8C30087}" destId="{C5812E61-5D06-420B-91A7-0D0D35DE9F8A}" srcOrd="0" destOrd="0" presId="urn:microsoft.com/office/officeart/2008/layout/LinedList"/>
    <dgm:cxn modelId="{25033234-814D-40F6-8AE8-8D97B0D4F363}" type="presOf" srcId="{E31C0C09-924B-4ECD-BCFB-C45C24004E96}" destId="{08FD82EF-5708-4618-BC49-AAB8CF24B9F7}" srcOrd="0" destOrd="0" presId="urn:microsoft.com/office/officeart/2008/layout/LinedList"/>
    <dgm:cxn modelId="{F80BF93B-D603-4A64-B144-9B9554C07928}" srcId="{87EBD498-E1D5-4A72-8ECE-BC76731591D3}" destId="{8B09728F-4C45-44C4-AAE3-C83FE8F4AAB7}" srcOrd="8" destOrd="0" parTransId="{176A0475-C6E5-480B-8B88-C23E97E46EC3}" sibTransId="{3C57F83D-6114-48AA-A3A4-AB3C7D564108}"/>
    <dgm:cxn modelId="{D012A33D-D0E1-498A-928D-59BD8F1D2A6F}" type="presOf" srcId="{8B09728F-4C45-44C4-AAE3-C83FE8F4AAB7}" destId="{AB26D1EC-E84D-44BB-865E-C085EB5E3BF2}" srcOrd="0" destOrd="0" presId="urn:microsoft.com/office/officeart/2008/layout/LinedList"/>
    <dgm:cxn modelId="{4E05E55B-23CF-4807-88F5-8383F001E3D0}" srcId="{87EBD498-E1D5-4A72-8ECE-BC76731591D3}" destId="{DF80A63C-0298-4CFB-8889-FDC6E8C30087}" srcOrd="0" destOrd="0" parTransId="{D462287D-6D1C-480E-B85A-0D1DE2110324}" sibTransId="{9D6D1CD3-04EE-4B3A-808A-8DC57B321945}"/>
    <dgm:cxn modelId="{92B77362-9305-484E-AA42-1500DAFD40F7}" type="presOf" srcId="{F53905C2-DFB9-4511-854B-5DA64033AF21}" destId="{AFF5A510-9C9D-40F5-ACEA-E94EFF654C50}" srcOrd="0" destOrd="0" presId="urn:microsoft.com/office/officeart/2008/layout/LinedList"/>
    <dgm:cxn modelId="{2F10A445-D867-4473-BAC5-60BD2B8DA774}" type="presOf" srcId="{87EBD498-E1D5-4A72-8ECE-BC76731591D3}" destId="{3F99253B-6594-4DEC-9A02-1EBCCC69053F}" srcOrd="0" destOrd="0" presId="urn:microsoft.com/office/officeart/2008/layout/LinedList"/>
    <dgm:cxn modelId="{FEE11746-786F-4900-A6E2-D0AFED0F781D}" srcId="{87EBD498-E1D5-4A72-8ECE-BC76731591D3}" destId="{E31C0C09-924B-4ECD-BCFB-C45C24004E96}" srcOrd="5" destOrd="0" parTransId="{FBFD1786-6C16-411B-BDCE-C07BFB692563}" sibTransId="{5D517285-314D-48FD-A432-2BBD32DA74ED}"/>
    <dgm:cxn modelId="{660B8D46-B913-41E6-AE5D-3B15DE8BB2C8}" srcId="{87EBD498-E1D5-4A72-8ECE-BC76731591D3}" destId="{201BC46D-5B30-4839-AA11-0E0D91114370}" srcOrd="7" destOrd="0" parTransId="{22F93C8F-42E7-48F9-9BE0-B60921FD9CC5}" sibTransId="{98786E93-0978-4B03-8A19-71FE02A8FD56}"/>
    <dgm:cxn modelId="{60A6B38F-FDEC-44DA-A1C8-8E6900F91AFD}" type="presOf" srcId="{EA1F5D3A-85F7-47B6-BDCC-D9687C6EC322}" destId="{208F89E2-9F1A-46D9-AB27-F376E7F20A5E}" srcOrd="0" destOrd="0" presId="urn:microsoft.com/office/officeart/2008/layout/LinedList"/>
    <dgm:cxn modelId="{47214697-7A1B-4E20-8153-15022E58763A}" type="presOf" srcId="{664A50D3-387A-4272-AFEE-888647C52D7A}" destId="{D88CFDAC-1407-44CF-9D1C-40DF9772D51B}" srcOrd="0" destOrd="0" presId="urn:microsoft.com/office/officeart/2008/layout/LinedList"/>
    <dgm:cxn modelId="{028A9CAB-E2A4-44A5-9A9E-0D02B8C375CC}" type="presOf" srcId="{FD767446-FA39-4BBC-9DA7-EFF94A667BA1}" destId="{0CFE1146-6B06-4AF7-A363-1EA7C4E086B2}" srcOrd="0" destOrd="0" presId="urn:microsoft.com/office/officeart/2008/layout/LinedList"/>
    <dgm:cxn modelId="{650448B6-B85B-46E6-84BD-833CE3803F75}" srcId="{87EBD498-E1D5-4A72-8ECE-BC76731591D3}" destId="{EA1F5D3A-85F7-47B6-BDCC-D9687C6EC322}" srcOrd="6" destOrd="0" parTransId="{CBBC3B04-5713-4024-8EA1-4882F61A8E72}" sibTransId="{C98E8F8D-FC8D-4290-AD3B-88B144AB357D}"/>
    <dgm:cxn modelId="{7935B8CE-9861-49CC-A113-ED8272341F61}" type="presOf" srcId="{201BC46D-5B30-4839-AA11-0E0D91114370}" destId="{0E0F8FEB-3C2B-4C9A-910C-708746608E91}" srcOrd="0" destOrd="0" presId="urn:microsoft.com/office/officeart/2008/layout/LinedList"/>
    <dgm:cxn modelId="{5CBAE3EC-64FF-40CA-BF78-D4385150A50E}" srcId="{87EBD498-E1D5-4A72-8ECE-BC76731591D3}" destId="{A5152D85-DBE5-4796-907A-EC761BBD59BE}" srcOrd="2" destOrd="0" parTransId="{F1545C4E-2835-4D78-9B09-9140916C08B6}" sibTransId="{0F5C6B30-B564-40F2-9B36-067BCBF995F7}"/>
    <dgm:cxn modelId="{867A56EE-3BE1-4404-AAFE-8367FD01FE0E}" type="presOf" srcId="{A5152D85-DBE5-4796-907A-EC761BBD59BE}" destId="{27CC5E5B-4F97-40BC-B47E-A12D5929AAE0}" srcOrd="0" destOrd="0" presId="urn:microsoft.com/office/officeart/2008/layout/LinedList"/>
    <dgm:cxn modelId="{57698FF0-8019-4959-8596-FB36EA2E7746}" srcId="{87EBD498-E1D5-4A72-8ECE-BC76731591D3}" destId="{FD767446-FA39-4BBC-9DA7-EFF94A667BA1}" srcOrd="3" destOrd="0" parTransId="{54A18A15-207D-446A-A2C7-058EF90D7781}" sibTransId="{51A4812F-D6A1-43D4-A6BD-713C30132C19}"/>
    <dgm:cxn modelId="{8B4FD7F7-CFD5-477A-8078-6444BA030490}" srcId="{87EBD498-E1D5-4A72-8ECE-BC76731591D3}" destId="{F53905C2-DFB9-4511-854B-5DA64033AF21}" srcOrd="1" destOrd="0" parTransId="{B6450F45-7B5E-43F2-AA61-3762C3178B3F}" sibTransId="{7C617A93-2FA8-45F6-B32F-950D6F3A8DD7}"/>
    <dgm:cxn modelId="{84C88992-8AA5-4150-AAC6-0DE8FA985456}" type="presParOf" srcId="{3F99253B-6594-4DEC-9A02-1EBCCC69053F}" destId="{1DC489D9-6099-414B-B092-C0932D074D18}" srcOrd="0" destOrd="0" presId="urn:microsoft.com/office/officeart/2008/layout/LinedList"/>
    <dgm:cxn modelId="{885D3F75-B40D-4043-B2F0-D548DAD62BEB}" type="presParOf" srcId="{3F99253B-6594-4DEC-9A02-1EBCCC69053F}" destId="{81BBEA87-1504-4758-B6BB-9F75896AB1A4}" srcOrd="1" destOrd="0" presId="urn:microsoft.com/office/officeart/2008/layout/LinedList"/>
    <dgm:cxn modelId="{38A91D96-46C0-4C54-BC2A-D40445DF9B05}" type="presParOf" srcId="{81BBEA87-1504-4758-B6BB-9F75896AB1A4}" destId="{C5812E61-5D06-420B-91A7-0D0D35DE9F8A}" srcOrd="0" destOrd="0" presId="urn:microsoft.com/office/officeart/2008/layout/LinedList"/>
    <dgm:cxn modelId="{6D2DA5CE-908A-4612-A71B-40C76E2A3369}" type="presParOf" srcId="{81BBEA87-1504-4758-B6BB-9F75896AB1A4}" destId="{41DB1485-5993-4F69-83BE-267E3A363CAD}" srcOrd="1" destOrd="0" presId="urn:microsoft.com/office/officeart/2008/layout/LinedList"/>
    <dgm:cxn modelId="{31023E13-AFE2-4B09-80EB-65E3D5C838D2}" type="presParOf" srcId="{3F99253B-6594-4DEC-9A02-1EBCCC69053F}" destId="{D5A1DECA-FE89-4D93-852D-F97FBF07F91B}" srcOrd="2" destOrd="0" presId="urn:microsoft.com/office/officeart/2008/layout/LinedList"/>
    <dgm:cxn modelId="{66E8AF3C-1688-4D3F-B28D-54B71FE902AA}" type="presParOf" srcId="{3F99253B-6594-4DEC-9A02-1EBCCC69053F}" destId="{799BC21E-9B7D-40E2-87C7-2FF31CC9D05F}" srcOrd="3" destOrd="0" presId="urn:microsoft.com/office/officeart/2008/layout/LinedList"/>
    <dgm:cxn modelId="{4864F703-699D-483D-AC87-C512B8CC5D73}" type="presParOf" srcId="{799BC21E-9B7D-40E2-87C7-2FF31CC9D05F}" destId="{AFF5A510-9C9D-40F5-ACEA-E94EFF654C50}" srcOrd="0" destOrd="0" presId="urn:microsoft.com/office/officeart/2008/layout/LinedList"/>
    <dgm:cxn modelId="{1447904F-7F80-4A3C-AAF8-34C9DA0EA326}" type="presParOf" srcId="{799BC21E-9B7D-40E2-87C7-2FF31CC9D05F}" destId="{C79A520F-FFBC-4E36-B227-9C26A1C2E6A3}" srcOrd="1" destOrd="0" presId="urn:microsoft.com/office/officeart/2008/layout/LinedList"/>
    <dgm:cxn modelId="{87A51037-3D80-4ED7-9B7E-0EED97D51DE8}" type="presParOf" srcId="{3F99253B-6594-4DEC-9A02-1EBCCC69053F}" destId="{D5A9DEEA-62D7-466A-9E07-3EB47FA7B141}" srcOrd="4" destOrd="0" presId="urn:microsoft.com/office/officeart/2008/layout/LinedList"/>
    <dgm:cxn modelId="{DEF11F51-8F96-498F-A1F8-B97BC62FB967}" type="presParOf" srcId="{3F99253B-6594-4DEC-9A02-1EBCCC69053F}" destId="{F144BE2D-F222-4D78-B9FE-39C15803E139}" srcOrd="5" destOrd="0" presId="urn:microsoft.com/office/officeart/2008/layout/LinedList"/>
    <dgm:cxn modelId="{9D7534C9-9FBD-460B-9CEA-AD9045BAC00A}" type="presParOf" srcId="{F144BE2D-F222-4D78-B9FE-39C15803E139}" destId="{27CC5E5B-4F97-40BC-B47E-A12D5929AAE0}" srcOrd="0" destOrd="0" presId="urn:microsoft.com/office/officeart/2008/layout/LinedList"/>
    <dgm:cxn modelId="{631A5AEB-001F-4BF3-AE99-FD218D1E2CC8}" type="presParOf" srcId="{F144BE2D-F222-4D78-B9FE-39C15803E139}" destId="{848901BF-C099-40BC-8BE4-2BD6C5CF223E}" srcOrd="1" destOrd="0" presId="urn:microsoft.com/office/officeart/2008/layout/LinedList"/>
    <dgm:cxn modelId="{1299E835-DF53-416C-B15B-F77C0B6082AA}" type="presParOf" srcId="{3F99253B-6594-4DEC-9A02-1EBCCC69053F}" destId="{8006BBA2-4DB8-4940-89F0-C71362078C30}" srcOrd="6" destOrd="0" presId="urn:microsoft.com/office/officeart/2008/layout/LinedList"/>
    <dgm:cxn modelId="{FC284193-1CE0-4B9F-96CE-58F1450DABA9}" type="presParOf" srcId="{3F99253B-6594-4DEC-9A02-1EBCCC69053F}" destId="{97DA41A8-2310-4DE3-99EE-83B1D3C03339}" srcOrd="7" destOrd="0" presId="urn:microsoft.com/office/officeart/2008/layout/LinedList"/>
    <dgm:cxn modelId="{65591C96-7B5C-4CF5-B9D8-CD9B5B7D5081}" type="presParOf" srcId="{97DA41A8-2310-4DE3-99EE-83B1D3C03339}" destId="{0CFE1146-6B06-4AF7-A363-1EA7C4E086B2}" srcOrd="0" destOrd="0" presId="urn:microsoft.com/office/officeart/2008/layout/LinedList"/>
    <dgm:cxn modelId="{0CA034A4-F879-4E45-98BC-7388F1285A89}" type="presParOf" srcId="{97DA41A8-2310-4DE3-99EE-83B1D3C03339}" destId="{D3E54E34-D9B6-4C96-AD76-46E5B077301B}" srcOrd="1" destOrd="0" presId="urn:microsoft.com/office/officeart/2008/layout/LinedList"/>
    <dgm:cxn modelId="{712AB19A-5DC9-4966-B411-A8CB3CC1A23D}" type="presParOf" srcId="{3F99253B-6594-4DEC-9A02-1EBCCC69053F}" destId="{7F4EFDDD-3025-4537-9515-712178BE5F44}" srcOrd="8" destOrd="0" presId="urn:microsoft.com/office/officeart/2008/layout/LinedList"/>
    <dgm:cxn modelId="{869CAD43-B47B-4A3F-9BA9-1B29EE546528}" type="presParOf" srcId="{3F99253B-6594-4DEC-9A02-1EBCCC69053F}" destId="{39543CBB-C69E-40EA-978C-04AA40BD6C32}" srcOrd="9" destOrd="0" presId="urn:microsoft.com/office/officeart/2008/layout/LinedList"/>
    <dgm:cxn modelId="{184E3885-89D2-4282-ABA6-923CA1B6A9BB}" type="presParOf" srcId="{39543CBB-C69E-40EA-978C-04AA40BD6C32}" destId="{D88CFDAC-1407-44CF-9D1C-40DF9772D51B}" srcOrd="0" destOrd="0" presId="urn:microsoft.com/office/officeart/2008/layout/LinedList"/>
    <dgm:cxn modelId="{63378700-B15A-434B-AD48-E10125684DD6}" type="presParOf" srcId="{39543CBB-C69E-40EA-978C-04AA40BD6C32}" destId="{900C1A1C-82DA-438F-9BCA-9B88A5BCA88C}" srcOrd="1" destOrd="0" presId="urn:microsoft.com/office/officeart/2008/layout/LinedList"/>
    <dgm:cxn modelId="{17A1D394-E155-4366-BEE0-5B39A782F92F}" type="presParOf" srcId="{3F99253B-6594-4DEC-9A02-1EBCCC69053F}" destId="{B7FAB117-920F-48F4-9E13-087EEC8C3990}" srcOrd="10" destOrd="0" presId="urn:microsoft.com/office/officeart/2008/layout/LinedList"/>
    <dgm:cxn modelId="{88A5CA85-442D-4B0C-B267-AD9E64C67192}" type="presParOf" srcId="{3F99253B-6594-4DEC-9A02-1EBCCC69053F}" destId="{3685F15C-FCFE-4EFF-B60C-2D3BB9E14BAF}" srcOrd="11" destOrd="0" presId="urn:microsoft.com/office/officeart/2008/layout/LinedList"/>
    <dgm:cxn modelId="{6EF72414-3DA5-4D91-B6EE-14BCDAC551AB}" type="presParOf" srcId="{3685F15C-FCFE-4EFF-B60C-2D3BB9E14BAF}" destId="{08FD82EF-5708-4618-BC49-AAB8CF24B9F7}" srcOrd="0" destOrd="0" presId="urn:microsoft.com/office/officeart/2008/layout/LinedList"/>
    <dgm:cxn modelId="{9249C7A7-CC25-4E2A-8947-A06B539CEA55}" type="presParOf" srcId="{3685F15C-FCFE-4EFF-B60C-2D3BB9E14BAF}" destId="{36B90452-C951-467B-9E10-8F6E399676E1}" srcOrd="1" destOrd="0" presId="urn:microsoft.com/office/officeart/2008/layout/LinedList"/>
    <dgm:cxn modelId="{E239E5C8-25C8-4105-B5D6-AF11BF83CF90}" type="presParOf" srcId="{3F99253B-6594-4DEC-9A02-1EBCCC69053F}" destId="{84350AC9-712E-494A-9164-EF52A17C5902}" srcOrd="12" destOrd="0" presId="urn:microsoft.com/office/officeart/2008/layout/LinedList"/>
    <dgm:cxn modelId="{0880952C-7580-4F94-ABC3-08A8AFC61A73}" type="presParOf" srcId="{3F99253B-6594-4DEC-9A02-1EBCCC69053F}" destId="{BC6055D4-A57D-4F92-A032-33E8FC9EDB95}" srcOrd="13" destOrd="0" presId="urn:microsoft.com/office/officeart/2008/layout/LinedList"/>
    <dgm:cxn modelId="{A5C86794-B4AE-47F9-8D80-86256A9609EF}" type="presParOf" srcId="{BC6055D4-A57D-4F92-A032-33E8FC9EDB95}" destId="{208F89E2-9F1A-46D9-AB27-F376E7F20A5E}" srcOrd="0" destOrd="0" presId="urn:microsoft.com/office/officeart/2008/layout/LinedList"/>
    <dgm:cxn modelId="{C8697463-6D40-4954-810F-C8167A987AA8}" type="presParOf" srcId="{BC6055D4-A57D-4F92-A032-33E8FC9EDB95}" destId="{46ED07C4-BBAC-43AC-8F3D-DB871DAC939F}" srcOrd="1" destOrd="0" presId="urn:microsoft.com/office/officeart/2008/layout/LinedList"/>
    <dgm:cxn modelId="{F3EAE2FD-F789-4725-8BAC-6BE095668DF2}" type="presParOf" srcId="{3F99253B-6594-4DEC-9A02-1EBCCC69053F}" destId="{482341AD-7DE6-46E4-A74F-152F996F73B6}" srcOrd="14" destOrd="0" presId="urn:microsoft.com/office/officeart/2008/layout/LinedList"/>
    <dgm:cxn modelId="{52285B87-F5F5-44BF-9247-13F55358A562}" type="presParOf" srcId="{3F99253B-6594-4DEC-9A02-1EBCCC69053F}" destId="{D2BADC72-086B-48AB-91D9-5D5457EC00B1}" srcOrd="15" destOrd="0" presId="urn:microsoft.com/office/officeart/2008/layout/LinedList"/>
    <dgm:cxn modelId="{6C4161D6-1D99-42B3-BD01-CFC3B7E1868C}" type="presParOf" srcId="{D2BADC72-086B-48AB-91D9-5D5457EC00B1}" destId="{0E0F8FEB-3C2B-4C9A-910C-708746608E91}" srcOrd="0" destOrd="0" presId="urn:microsoft.com/office/officeart/2008/layout/LinedList"/>
    <dgm:cxn modelId="{6FEE11BE-91E9-40D4-812B-6142B38F57C4}" type="presParOf" srcId="{D2BADC72-086B-48AB-91D9-5D5457EC00B1}" destId="{7B8A36FD-C662-49DD-A2CC-E74A9FD3BF56}" srcOrd="1" destOrd="0" presId="urn:microsoft.com/office/officeart/2008/layout/LinedList"/>
    <dgm:cxn modelId="{13901F6F-5CBE-4908-8486-E5AF91059861}" type="presParOf" srcId="{3F99253B-6594-4DEC-9A02-1EBCCC69053F}" destId="{6409967C-A58D-42AF-9429-914528764DB6}" srcOrd="16" destOrd="0" presId="urn:microsoft.com/office/officeart/2008/layout/LinedList"/>
    <dgm:cxn modelId="{FD54A79A-D560-43EA-AB1B-060A65FDB1B1}" type="presParOf" srcId="{3F99253B-6594-4DEC-9A02-1EBCCC69053F}" destId="{09B366A6-553E-4CA1-B8E7-440BC3E9BFC6}" srcOrd="17" destOrd="0" presId="urn:microsoft.com/office/officeart/2008/layout/LinedList"/>
    <dgm:cxn modelId="{26A14B7D-9836-4644-90E1-E3F43049E42E}" type="presParOf" srcId="{09B366A6-553E-4CA1-B8E7-440BC3E9BFC6}" destId="{AB26D1EC-E84D-44BB-865E-C085EB5E3BF2}" srcOrd="0" destOrd="0" presId="urn:microsoft.com/office/officeart/2008/layout/LinedList"/>
    <dgm:cxn modelId="{B352E399-C968-4B26-AD33-ADE803F221C5}" type="presParOf" srcId="{09B366A6-553E-4CA1-B8E7-440BC3E9BFC6}" destId="{FC2E0F08-60AF-470A-BD37-66DFE86BC59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408F71-E36C-4025-9846-29712559D63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BD3A701-67C3-45F5-AFFA-1D763537138D}">
      <dgm:prSet/>
      <dgm:spPr/>
      <dgm:t>
        <a:bodyPr/>
        <a:lstStyle/>
        <a:p>
          <a:r>
            <a:rPr lang="en-GB" dirty="0" err="1"/>
            <a:t>FunFit</a:t>
          </a:r>
          <a:r>
            <a:rPr lang="en-GB" dirty="0"/>
            <a:t> Families is not a sports specific programme. It is designed to incorporate a wide variety of movement which will help families find what works best for them.</a:t>
          </a:r>
          <a:endParaRPr lang="en-US" dirty="0"/>
        </a:p>
      </dgm:t>
    </dgm:pt>
    <dgm:pt modelId="{13671EE2-741F-4605-B86D-81CD4C9D04C9}" type="parTrans" cxnId="{F62B8CB0-C889-4B1B-BF06-3FC59AC52EF5}">
      <dgm:prSet/>
      <dgm:spPr/>
      <dgm:t>
        <a:bodyPr/>
        <a:lstStyle/>
        <a:p>
          <a:endParaRPr lang="en-US"/>
        </a:p>
      </dgm:t>
    </dgm:pt>
    <dgm:pt modelId="{1B74B717-21CF-4B21-BE46-8CA891111C95}" type="sibTrans" cxnId="{F62B8CB0-C889-4B1B-BF06-3FC59AC52EF5}">
      <dgm:prSet/>
      <dgm:spPr/>
      <dgm:t>
        <a:bodyPr/>
        <a:lstStyle/>
        <a:p>
          <a:endParaRPr lang="en-US"/>
        </a:p>
      </dgm:t>
    </dgm:pt>
    <dgm:pt modelId="{81E9034B-3891-4243-88AE-5B658C8707A6}">
      <dgm:prSet/>
      <dgm:spPr/>
      <dgm:t>
        <a:bodyPr/>
        <a:lstStyle/>
        <a:p>
          <a:r>
            <a:rPr lang="en-GB" dirty="0"/>
            <a:t>A </a:t>
          </a:r>
          <a:r>
            <a:rPr lang="en-GB" b="1" dirty="0"/>
            <a:t>Multi-Skills</a:t>
          </a:r>
          <a:r>
            <a:rPr lang="en-GB" dirty="0"/>
            <a:t> programme which aims to develop </a:t>
          </a:r>
          <a:r>
            <a:rPr lang="en-GB" b="1" dirty="0"/>
            <a:t>Physical Literacy</a:t>
          </a:r>
          <a:endParaRPr lang="en-US" dirty="0"/>
        </a:p>
      </dgm:t>
    </dgm:pt>
    <dgm:pt modelId="{FCA8B97B-2E9F-444D-B215-26B1A5E660B0}" type="parTrans" cxnId="{7F019E08-F9AF-4A69-A5BC-E14BBC1A7AF3}">
      <dgm:prSet/>
      <dgm:spPr/>
      <dgm:t>
        <a:bodyPr/>
        <a:lstStyle/>
        <a:p>
          <a:endParaRPr lang="en-US"/>
        </a:p>
      </dgm:t>
    </dgm:pt>
    <dgm:pt modelId="{E46DBA46-FAE9-4728-B758-7FC54A3AF420}" type="sibTrans" cxnId="{7F019E08-F9AF-4A69-A5BC-E14BBC1A7AF3}">
      <dgm:prSet/>
      <dgm:spPr/>
      <dgm:t>
        <a:bodyPr/>
        <a:lstStyle/>
        <a:p>
          <a:endParaRPr lang="en-US"/>
        </a:p>
      </dgm:t>
    </dgm:pt>
    <dgm:pt modelId="{D4F80F6F-8582-4159-B0CF-0C5DCEF8C0EE}">
      <dgm:prSet/>
      <dgm:spPr/>
      <dgm:t>
        <a:bodyPr/>
        <a:lstStyle/>
        <a:p>
          <a:r>
            <a:rPr lang="en-US" dirty="0"/>
            <a:t>Child led with flexibility in sessions</a:t>
          </a:r>
        </a:p>
      </dgm:t>
    </dgm:pt>
    <dgm:pt modelId="{DE57DF9D-61C1-4F24-9E37-B2FFE8FC542D}" type="parTrans" cxnId="{BC3955B9-D501-49A4-83DF-3F5A14425D00}">
      <dgm:prSet/>
      <dgm:spPr/>
      <dgm:t>
        <a:bodyPr/>
        <a:lstStyle/>
        <a:p>
          <a:endParaRPr lang="en-US"/>
        </a:p>
      </dgm:t>
    </dgm:pt>
    <dgm:pt modelId="{D96F0FF9-D8CB-4B1E-97D3-85C5F440A2F9}" type="sibTrans" cxnId="{BC3955B9-D501-49A4-83DF-3F5A14425D00}">
      <dgm:prSet/>
      <dgm:spPr/>
      <dgm:t>
        <a:bodyPr/>
        <a:lstStyle/>
        <a:p>
          <a:endParaRPr lang="en-US"/>
        </a:p>
      </dgm:t>
    </dgm:pt>
    <dgm:pt modelId="{0C25F42C-404B-424C-B51E-2C898D00B9F7}" type="pres">
      <dgm:prSet presAssocID="{4A408F71-E36C-4025-9846-29712559D639}" presName="linear" presStyleCnt="0">
        <dgm:presLayoutVars>
          <dgm:animLvl val="lvl"/>
          <dgm:resizeHandles val="exact"/>
        </dgm:presLayoutVars>
      </dgm:prSet>
      <dgm:spPr/>
    </dgm:pt>
    <dgm:pt modelId="{2B4D5FD9-9F17-4311-80BC-2994459F2EAA}" type="pres">
      <dgm:prSet presAssocID="{DBD3A701-67C3-45F5-AFFA-1D763537138D}" presName="parentText" presStyleLbl="node1" presStyleIdx="0" presStyleCnt="3" custLinFactY="-24436" custLinFactNeighborX="324" custLinFactNeighborY="-100000">
        <dgm:presLayoutVars>
          <dgm:chMax val="0"/>
          <dgm:bulletEnabled val="1"/>
        </dgm:presLayoutVars>
      </dgm:prSet>
      <dgm:spPr/>
    </dgm:pt>
    <dgm:pt modelId="{83D33A78-8EED-4D31-85F2-FF407CECD2E5}" type="pres">
      <dgm:prSet presAssocID="{1B74B717-21CF-4B21-BE46-8CA891111C95}" presName="spacer" presStyleCnt="0"/>
      <dgm:spPr/>
    </dgm:pt>
    <dgm:pt modelId="{67B943FC-67D1-41C5-99A8-0C93B26D0D15}" type="pres">
      <dgm:prSet presAssocID="{81E9034B-3891-4243-88AE-5B658C8707A6}" presName="parentText" presStyleLbl="node1" presStyleIdx="1" presStyleCnt="3" custLinFactY="-8421" custLinFactNeighborX="162" custLinFactNeighborY="-100000">
        <dgm:presLayoutVars>
          <dgm:chMax val="0"/>
          <dgm:bulletEnabled val="1"/>
        </dgm:presLayoutVars>
      </dgm:prSet>
      <dgm:spPr/>
    </dgm:pt>
    <dgm:pt modelId="{46F39CA4-8A3D-4B8B-8B33-1CA528351018}" type="pres">
      <dgm:prSet presAssocID="{E46DBA46-FAE9-4728-B758-7FC54A3AF420}" presName="spacer" presStyleCnt="0"/>
      <dgm:spPr/>
    </dgm:pt>
    <dgm:pt modelId="{87B79115-BC27-45F7-98AA-4AFA5FB45A42}" type="pres">
      <dgm:prSet presAssocID="{D4F80F6F-8582-4159-B0CF-0C5DCEF8C0EE}" presName="parentText" presStyleLbl="node1" presStyleIdx="2" presStyleCnt="3" custLinFactY="-9014" custLinFactNeighborX="162" custLinFactNeighborY="-100000">
        <dgm:presLayoutVars>
          <dgm:chMax val="0"/>
          <dgm:bulletEnabled val="1"/>
        </dgm:presLayoutVars>
      </dgm:prSet>
      <dgm:spPr/>
    </dgm:pt>
  </dgm:ptLst>
  <dgm:cxnLst>
    <dgm:cxn modelId="{7F019E08-F9AF-4A69-A5BC-E14BBC1A7AF3}" srcId="{4A408F71-E36C-4025-9846-29712559D639}" destId="{81E9034B-3891-4243-88AE-5B658C8707A6}" srcOrd="1" destOrd="0" parTransId="{FCA8B97B-2E9F-444D-B215-26B1A5E660B0}" sibTransId="{E46DBA46-FAE9-4728-B758-7FC54A3AF420}"/>
    <dgm:cxn modelId="{D2469912-0084-4C58-B889-8442EA95E70A}" type="presOf" srcId="{81E9034B-3891-4243-88AE-5B658C8707A6}" destId="{67B943FC-67D1-41C5-99A8-0C93B26D0D15}" srcOrd="0" destOrd="0" presId="urn:microsoft.com/office/officeart/2005/8/layout/vList2"/>
    <dgm:cxn modelId="{717C9D38-C14C-49A9-9289-CC448EF548E3}" type="presOf" srcId="{DBD3A701-67C3-45F5-AFFA-1D763537138D}" destId="{2B4D5FD9-9F17-4311-80BC-2994459F2EAA}" srcOrd="0" destOrd="0" presId="urn:microsoft.com/office/officeart/2005/8/layout/vList2"/>
    <dgm:cxn modelId="{F62B8CB0-C889-4B1B-BF06-3FC59AC52EF5}" srcId="{4A408F71-E36C-4025-9846-29712559D639}" destId="{DBD3A701-67C3-45F5-AFFA-1D763537138D}" srcOrd="0" destOrd="0" parTransId="{13671EE2-741F-4605-B86D-81CD4C9D04C9}" sibTransId="{1B74B717-21CF-4B21-BE46-8CA891111C95}"/>
    <dgm:cxn modelId="{BC3955B9-D501-49A4-83DF-3F5A14425D00}" srcId="{4A408F71-E36C-4025-9846-29712559D639}" destId="{D4F80F6F-8582-4159-B0CF-0C5DCEF8C0EE}" srcOrd="2" destOrd="0" parTransId="{DE57DF9D-61C1-4F24-9E37-B2FFE8FC542D}" sibTransId="{D96F0FF9-D8CB-4B1E-97D3-85C5F440A2F9}"/>
    <dgm:cxn modelId="{8782ACD0-C4AB-4F08-B6B2-436776ACB086}" type="presOf" srcId="{D4F80F6F-8582-4159-B0CF-0C5DCEF8C0EE}" destId="{87B79115-BC27-45F7-98AA-4AFA5FB45A42}" srcOrd="0" destOrd="0" presId="urn:microsoft.com/office/officeart/2005/8/layout/vList2"/>
    <dgm:cxn modelId="{61DFA7F9-D661-47C9-82C1-530B8BAE37F7}" type="presOf" srcId="{4A408F71-E36C-4025-9846-29712559D639}" destId="{0C25F42C-404B-424C-B51E-2C898D00B9F7}" srcOrd="0" destOrd="0" presId="urn:microsoft.com/office/officeart/2005/8/layout/vList2"/>
    <dgm:cxn modelId="{C1A7DC6B-6388-4FCE-93B7-FB6638A7339C}" type="presParOf" srcId="{0C25F42C-404B-424C-B51E-2C898D00B9F7}" destId="{2B4D5FD9-9F17-4311-80BC-2994459F2EAA}" srcOrd="0" destOrd="0" presId="urn:microsoft.com/office/officeart/2005/8/layout/vList2"/>
    <dgm:cxn modelId="{70AEA4D0-9055-4441-BE72-50281782F11A}" type="presParOf" srcId="{0C25F42C-404B-424C-B51E-2C898D00B9F7}" destId="{83D33A78-8EED-4D31-85F2-FF407CECD2E5}" srcOrd="1" destOrd="0" presId="urn:microsoft.com/office/officeart/2005/8/layout/vList2"/>
    <dgm:cxn modelId="{6AF1DE5F-FF83-42D0-BD04-15962B5A87ED}" type="presParOf" srcId="{0C25F42C-404B-424C-B51E-2C898D00B9F7}" destId="{67B943FC-67D1-41C5-99A8-0C93B26D0D15}" srcOrd="2" destOrd="0" presId="urn:microsoft.com/office/officeart/2005/8/layout/vList2"/>
    <dgm:cxn modelId="{769B4BCD-CC4E-4B57-8297-6F58E7B2157C}" type="presParOf" srcId="{0C25F42C-404B-424C-B51E-2C898D00B9F7}" destId="{46F39CA4-8A3D-4B8B-8B33-1CA528351018}" srcOrd="3" destOrd="0" presId="urn:microsoft.com/office/officeart/2005/8/layout/vList2"/>
    <dgm:cxn modelId="{62A67705-6524-4A31-A214-BCEC100EAC89}" type="presParOf" srcId="{0C25F42C-404B-424C-B51E-2C898D00B9F7}" destId="{87B79115-BC27-45F7-98AA-4AFA5FB45A4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489D9-6099-414B-B092-C0932D074D18}">
      <dsp:nvSpPr>
        <dsp:cNvPr id="0" name=""/>
        <dsp:cNvSpPr/>
      </dsp:nvSpPr>
      <dsp:spPr>
        <a:xfrm>
          <a:off x="0" y="669"/>
          <a:ext cx="696976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812E61-5D06-420B-91A7-0D0D35DE9F8A}">
      <dsp:nvSpPr>
        <dsp:cNvPr id="0" name=""/>
        <dsp:cNvSpPr/>
      </dsp:nvSpPr>
      <dsp:spPr>
        <a:xfrm>
          <a:off x="0" y="669"/>
          <a:ext cx="6969760" cy="640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t>AIMS AND OUTCOMES</a:t>
          </a:r>
        </a:p>
      </dsp:txBody>
      <dsp:txXfrm>
        <a:off x="0" y="669"/>
        <a:ext cx="6969760" cy="640922"/>
      </dsp:txXfrm>
    </dsp:sp>
    <dsp:sp modelId="{D5A1DECA-FE89-4D93-852D-F97FBF07F91B}">
      <dsp:nvSpPr>
        <dsp:cNvPr id="0" name=""/>
        <dsp:cNvSpPr/>
      </dsp:nvSpPr>
      <dsp:spPr>
        <a:xfrm>
          <a:off x="0" y="641592"/>
          <a:ext cx="696976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5A510-9C9D-40F5-ACEA-E94EFF654C50}">
      <dsp:nvSpPr>
        <dsp:cNvPr id="0" name=""/>
        <dsp:cNvSpPr/>
      </dsp:nvSpPr>
      <dsp:spPr>
        <a:xfrm>
          <a:off x="0" y="641592"/>
          <a:ext cx="6962953" cy="69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0" kern="1200" dirty="0">
              <a:latin typeface="Calibri" panose="020F0502020204030204"/>
              <a:ea typeface="+mn-ea"/>
              <a:cs typeface="+mn-cs"/>
            </a:rPr>
            <a:t>Tackling inactivity and creating a regular physical activity habit</a:t>
          </a:r>
          <a:endParaRPr lang="en-US" sz="1800" b="0" kern="1200" dirty="0"/>
        </a:p>
      </dsp:txBody>
      <dsp:txXfrm>
        <a:off x="0" y="641592"/>
        <a:ext cx="6962953" cy="693497"/>
      </dsp:txXfrm>
    </dsp:sp>
    <dsp:sp modelId="{D5A9DEEA-62D7-466A-9E07-3EB47FA7B141}">
      <dsp:nvSpPr>
        <dsp:cNvPr id="0" name=""/>
        <dsp:cNvSpPr/>
      </dsp:nvSpPr>
      <dsp:spPr>
        <a:xfrm>
          <a:off x="0" y="1335090"/>
          <a:ext cx="696976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CC5E5B-4F97-40BC-B47E-A12D5929AAE0}">
      <dsp:nvSpPr>
        <dsp:cNvPr id="0" name=""/>
        <dsp:cNvSpPr/>
      </dsp:nvSpPr>
      <dsp:spPr>
        <a:xfrm>
          <a:off x="0" y="1335090"/>
          <a:ext cx="6969760" cy="640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0" kern="1200" dirty="0"/>
            <a:t>Behaviour change</a:t>
          </a:r>
          <a:endParaRPr lang="en-US" sz="1800" b="0" kern="1200" dirty="0"/>
        </a:p>
      </dsp:txBody>
      <dsp:txXfrm>
        <a:off x="0" y="1335090"/>
        <a:ext cx="6969760" cy="640922"/>
      </dsp:txXfrm>
    </dsp:sp>
    <dsp:sp modelId="{8006BBA2-4DB8-4940-89F0-C71362078C30}">
      <dsp:nvSpPr>
        <dsp:cNvPr id="0" name=""/>
        <dsp:cNvSpPr/>
      </dsp:nvSpPr>
      <dsp:spPr>
        <a:xfrm>
          <a:off x="0" y="1976012"/>
          <a:ext cx="696976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FE1146-6B06-4AF7-A363-1EA7C4E086B2}">
      <dsp:nvSpPr>
        <dsp:cNvPr id="0" name=""/>
        <dsp:cNvSpPr/>
      </dsp:nvSpPr>
      <dsp:spPr>
        <a:xfrm>
          <a:off x="0" y="1976012"/>
          <a:ext cx="6969760" cy="640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0" kern="1200" dirty="0"/>
            <a:t>Increase activity levels of families in lower socio-economic groups with children aged 5 to 11 prioritising the most deprived areas in Brent</a:t>
          </a:r>
          <a:endParaRPr lang="en-US" sz="1800" b="0" kern="1200" dirty="0"/>
        </a:p>
      </dsp:txBody>
      <dsp:txXfrm>
        <a:off x="0" y="1976012"/>
        <a:ext cx="6969760" cy="640922"/>
      </dsp:txXfrm>
    </dsp:sp>
    <dsp:sp modelId="{7F4EFDDD-3025-4537-9515-712178BE5F44}">
      <dsp:nvSpPr>
        <dsp:cNvPr id="0" name=""/>
        <dsp:cNvSpPr/>
      </dsp:nvSpPr>
      <dsp:spPr>
        <a:xfrm>
          <a:off x="0" y="2616935"/>
          <a:ext cx="696976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8CFDAC-1407-44CF-9D1C-40DF9772D51B}">
      <dsp:nvSpPr>
        <dsp:cNvPr id="0" name=""/>
        <dsp:cNvSpPr/>
      </dsp:nvSpPr>
      <dsp:spPr>
        <a:xfrm>
          <a:off x="0" y="2616935"/>
          <a:ext cx="6962953" cy="1360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1800" kern="1200" dirty="0"/>
            <a:t>5-10 year old participants doing 30 minutes a day of activity outside of school time and achieving the recommended 60 minutes a day</a:t>
          </a:r>
        </a:p>
        <a:p>
          <a:pPr marL="0" marR="0" lvl="0" indent="0" algn="l" defTabSz="914400" eaLnBrk="1" fontAlgn="auto" latinLnBrk="0" hangingPunct="1">
            <a:lnSpc>
              <a:spcPct val="100000"/>
            </a:lnSpc>
            <a:spcBef>
              <a:spcPct val="0"/>
            </a:spcBef>
            <a:spcAft>
              <a:spcPts val="0"/>
            </a:spcAft>
            <a:buClrTx/>
            <a:buSzTx/>
            <a:buFontTx/>
            <a:buNone/>
            <a:tabLst/>
            <a:defRPr/>
          </a:pPr>
          <a:endParaRPr lang="en-GB" sz="1800" kern="1200" dirty="0"/>
        </a:p>
        <a:p>
          <a:pPr marL="0" marR="0" lvl="0" indent="0" algn="l" defTabSz="914400" eaLnBrk="1" fontAlgn="auto" latinLnBrk="0" hangingPunct="1">
            <a:lnSpc>
              <a:spcPct val="100000"/>
            </a:lnSpc>
            <a:spcBef>
              <a:spcPct val="0"/>
            </a:spcBef>
            <a:spcAft>
              <a:spcPts val="0"/>
            </a:spcAft>
            <a:buClrTx/>
            <a:buSzTx/>
            <a:buFontTx/>
            <a:buNone/>
            <a:tabLst/>
            <a:defRPr/>
          </a:pPr>
          <a:r>
            <a:rPr lang="en-GB" sz="1800" kern="1200" dirty="0"/>
            <a:t>Adult participants achieving 150 minutes a week of activity</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1800" kern="1200" dirty="0"/>
        </a:p>
      </dsp:txBody>
      <dsp:txXfrm>
        <a:off x="0" y="2616935"/>
        <a:ext cx="6962953" cy="1360877"/>
      </dsp:txXfrm>
    </dsp:sp>
    <dsp:sp modelId="{B7FAB117-920F-48F4-9E13-087EEC8C3990}">
      <dsp:nvSpPr>
        <dsp:cNvPr id="0" name=""/>
        <dsp:cNvSpPr/>
      </dsp:nvSpPr>
      <dsp:spPr>
        <a:xfrm>
          <a:off x="0" y="3977813"/>
          <a:ext cx="696976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D82EF-5708-4618-BC49-AAB8CF24B9F7}">
      <dsp:nvSpPr>
        <dsp:cNvPr id="0" name=""/>
        <dsp:cNvSpPr/>
      </dsp:nvSpPr>
      <dsp:spPr>
        <a:xfrm>
          <a:off x="0" y="3977813"/>
          <a:ext cx="6969760" cy="439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Families on the programme being active together post programme</a:t>
          </a:r>
          <a:endParaRPr lang="en-US" sz="1800" kern="1200" dirty="0"/>
        </a:p>
      </dsp:txBody>
      <dsp:txXfrm>
        <a:off x="0" y="3977813"/>
        <a:ext cx="6969760" cy="439858"/>
      </dsp:txXfrm>
    </dsp:sp>
    <dsp:sp modelId="{84350AC9-712E-494A-9164-EF52A17C5902}">
      <dsp:nvSpPr>
        <dsp:cNvPr id="0" name=""/>
        <dsp:cNvSpPr/>
      </dsp:nvSpPr>
      <dsp:spPr>
        <a:xfrm>
          <a:off x="0" y="4417672"/>
          <a:ext cx="696976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8F89E2-9F1A-46D9-AB27-F376E7F20A5E}">
      <dsp:nvSpPr>
        <dsp:cNvPr id="0" name=""/>
        <dsp:cNvSpPr/>
      </dsp:nvSpPr>
      <dsp:spPr>
        <a:xfrm>
          <a:off x="0" y="4417672"/>
          <a:ext cx="6969760" cy="640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Families on the programme feeling confident to exercise together outside of a structured environment</a:t>
          </a:r>
          <a:endParaRPr lang="en-US" sz="1800" kern="1200" dirty="0"/>
        </a:p>
      </dsp:txBody>
      <dsp:txXfrm>
        <a:off x="0" y="4417672"/>
        <a:ext cx="6969760" cy="640922"/>
      </dsp:txXfrm>
    </dsp:sp>
    <dsp:sp modelId="{482341AD-7DE6-46E4-A74F-152F996F73B6}">
      <dsp:nvSpPr>
        <dsp:cNvPr id="0" name=""/>
        <dsp:cNvSpPr/>
      </dsp:nvSpPr>
      <dsp:spPr>
        <a:xfrm>
          <a:off x="0" y="5058594"/>
          <a:ext cx="696976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0F8FEB-3C2B-4C9A-910C-708746608E91}">
      <dsp:nvSpPr>
        <dsp:cNvPr id="0" name=""/>
        <dsp:cNvSpPr/>
      </dsp:nvSpPr>
      <dsp:spPr>
        <a:xfrm>
          <a:off x="0" y="5152124"/>
          <a:ext cx="6969760" cy="640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Adult and child participants feeling good after exercise and having a positive experience</a:t>
          </a:r>
          <a:endParaRPr lang="en-US" sz="1800" kern="1200" dirty="0"/>
        </a:p>
      </dsp:txBody>
      <dsp:txXfrm>
        <a:off x="0" y="5152124"/>
        <a:ext cx="6969760" cy="640922"/>
      </dsp:txXfrm>
    </dsp:sp>
    <dsp:sp modelId="{6409967C-A58D-42AF-9429-914528764DB6}">
      <dsp:nvSpPr>
        <dsp:cNvPr id="0" name=""/>
        <dsp:cNvSpPr/>
      </dsp:nvSpPr>
      <dsp:spPr>
        <a:xfrm>
          <a:off x="0" y="5699517"/>
          <a:ext cx="696976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26D1EC-E84D-44BB-865E-C085EB5E3BF2}">
      <dsp:nvSpPr>
        <dsp:cNvPr id="0" name=""/>
        <dsp:cNvSpPr/>
      </dsp:nvSpPr>
      <dsp:spPr>
        <a:xfrm>
          <a:off x="0" y="5699517"/>
          <a:ext cx="6969760" cy="640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Families on the programme with ideas and a routine to continue exercising beyond the funded project</a:t>
          </a:r>
        </a:p>
      </dsp:txBody>
      <dsp:txXfrm>
        <a:off x="0" y="5699517"/>
        <a:ext cx="6969760" cy="6409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D5FD9-9F17-4311-80BC-2994459F2EAA}">
      <dsp:nvSpPr>
        <dsp:cNvPr id="0" name=""/>
        <dsp:cNvSpPr/>
      </dsp:nvSpPr>
      <dsp:spPr>
        <a:xfrm>
          <a:off x="0" y="0"/>
          <a:ext cx="6263640" cy="17842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err="1"/>
            <a:t>FunFit</a:t>
          </a:r>
          <a:r>
            <a:rPr lang="en-GB" sz="2500" kern="1200" dirty="0"/>
            <a:t> Families is not a sports specific programme. It is designed to incorporate a wide variety of movement which will help families find what works best for them.</a:t>
          </a:r>
          <a:endParaRPr lang="en-US" sz="2500" kern="1200" dirty="0"/>
        </a:p>
      </dsp:txBody>
      <dsp:txXfrm>
        <a:off x="87100" y="87100"/>
        <a:ext cx="6089440" cy="1610050"/>
      </dsp:txXfrm>
    </dsp:sp>
    <dsp:sp modelId="{67B943FC-67D1-41C5-99A8-0C93B26D0D15}">
      <dsp:nvSpPr>
        <dsp:cNvPr id="0" name=""/>
        <dsp:cNvSpPr/>
      </dsp:nvSpPr>
      <dsp:spPr>
        <a:xfrm>
          <a:off x="0" y="1637967"/>
          <a:ext cx="6263640" cy="178425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A </a:t>
          </a:r>
          <a:r>
            <a:rPr lang="en-GB" sz="2500" b="1" kern="1200" dirty="0"/>
            <a:t>Multi-Skills</a:t>
          </a:r>
          <a:r>
            <a:rPr lang="en-GB" sz="2500" kern="1200" dirty="0"/>
            <a:t> programme which aims to develop </a:t>
          </a:r>
          <a:r>
            <a:rPr lang="en-GB" sz="2500" b="1" kern="1200" dirty="0"/>
            <a:t>Physical Literacy</a:t>
          </a:r>
          <a:endParaRPr lang="en-US" sz="2500" kern="1200" dirty="0"/>
        </a:p>
      </dsp:txBody>
      <dsp:txXfrm>
        <a:off x="87100" y="1725067"/>
        <a:ext cx="6089440" cy="1610050"/>
      </dsp:txXfrm>
    </dsp:sp>
    <dsp:sp modelId="{87B79115-BC27-45F7-98AA-4AFA5FB45A42}">
      <dsp:nvSpPr>
        <dsp:cNvPr id="0" name=""/>
        <dsp:cNvSpPr/>
      </dsp:nvSpPr>
      <dsp:spPr>
        <a:xfrm>
          <a:off x="0" y="3483636"/>
          <a:ext cx="6263640" cy="17842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Child led with flexibility in sessions</a:t>
          </a:r>
        </a:p>
      </dsp:txBody>
      <dsp:txXfrm>
        <a:off x="87100" y="3570736"/>
        <a:ext cx="6089440" cy="16100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75880-B254-4F4B-A178-543080923F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EAB09B0-AEFF-4A66-BEF4-99AD3D1193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ED3A361-0CF4-4E0D-99F8-88CC9239CAF0}"/>
              </a:ext>
            </a:extLst>
          </p:cNvPr>
          <p:cNvSpPr>
            <a:spLocks noGrp="1"/>
          </p:cNvSpPr>
          <p:nvPr>
            <p:ph type="dt" sz="half" idx="10"/>
          </p:nvPr>
        </p:nvSpPr>
        <p:spPr/>
        <p:txBody>
          <a:bodyPr/>
          <a:lstStyle/>
          <a:p>
            <a:fld id="{096F41C0-EEF4-4303-8DB4-3BFC5D7091A4}" type="datetimeFigureOut">
              <a:rPr lang="en-GB" smtClean="0"/>
              <a:t>07/02/2022</a:t>
            </a:fld>
            <a:endParaRPr lang="en-GB"/>
          </a:p>
        </p:txBody>
      </p:sp>
      <p:sp>
        <p:nvSpPr>
          <p:cNvPr id="5" name="Footer Placeholder 4">
            <a:extLst>
              <a:ext uri="{FF2B5EF4-FFF2-40B4-BE49-F238E27FC236}">
                <a16:creationId xmlns:a16="http://schemas.microsoft.com/office/drawing/2014/main" id="{C8AEB7EF-4C8B-45AA-B3ED-BC89A5C6A6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20411-FCC1-4E3A-B66C-41036C7C9292}"/>
              </a:ext>
            </a:extLst>
          </p:cNvPr>
          <p:cNvSpPr>
            <a:spLocks noGrp="1"/>
          </p:cNvSpPr>
          <p:nvPr>
            <p:ph type="sldNum" sz="quarter" idx="12"/>
          </p:nvPr>
        </p:nvSpPr>
        <p:spPr/>
        <p:txBody>
          <a:bodyPr/>
          <a:lstStyle/>
          <a:p>
            <a:fld id="{3EC01E2D-03F8-43C3-8B4C-FC0B4B02A7CB}" type="slidenum">
              <a:rPr lang="en-GB" smtClean="0"/>
              <a:t>‹#›</a:t>
            </a:fld>
            <a:endParaRPr lang="en-GB"/>
          </a:p>
        </p:txBody>
      </p:sp>
    </p:spTree>
    <p:extLst>
      <p:ext uri="{BB962C8B-B14F-4D97-AF65-F5344CB8AC3E}">
        <p14:creationId xmlns:p14="http://schemas.microsoft.com/office/powerpoint/2010/main" val="1116706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25573-2ABD-425B-9420-5A72CC72BB1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5C7408-A29B-439D-909F-801599808C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4DFE11-38D4-4ED4-9404-0684B77C1199}"/>
              </a:ext>
            </a:extLst>
          </p:cNvPr>
          <p:cNvSpPr>
            <a:spLocks noGrp="1"/>
          </p:cNvSpPr>
          <p:nvPr>
            <p:ph type="dt" sz="half" idx="10"/>
          </p:nvPr>
        </p:nvSpPr>
        <p:spPr/>
        <p:txBody>
          <a:bodyPr/>
          <a:lstStyle/>
          <a:p>
            <a:fld id="{096F41C0-EEF4-4303-8DB4-3BFC5D7091A4}" type="datetimeFigureOut">
              <a:rPr lang="en-GB" smtClean="0"/>
              <a:t>07/02/2022</a:t>
            </a:fld>
            <a:endParaRPr lang="en-GB"/>
          </a:p>
        </p:txBody>
      </p:sp>
      <p:sp>
        <p:nvSpPr>
          <p:cNvPr id="5" name="Footer Placeholder 4">
            <a:extLst>
              <a:ext uri="{FF2B5EF4-FFF2-40B4-BE49-F238E27FC236}">
                <a16:creationId xmlns:a16="http://schemas.microsoft.com/office/drawing/2014/main" id="{ED1F0554-A887-410E-AF7C-43B6F0C173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E7B0C6-1CFA-46CD-8CF3-AA8ACE6D1559}"/>
              </a:ext>
            </a:extLst>
          </p:cNvPr>
          <p:cNvSpPr>
            <a:spLocks noGrp="1"/>
          </p:cNvSpPr>
          <p:nvPr>
            <p:ph type="sldNum" sz="quarter" idx="12"/>
          </p:nvPr>
        </p:nvSpPr>
        <p:spPr/>
        <p:txBody>
          <a:bodyPr/>
          <a:lstStyle/>
          <a:p>
            <a:fld id="{3EC01E2D-03F8-43C3-8B4C-FC0B4B02A7CB}" type="slidenum">
              <a:rPr lang="en-GB" smtClean="0"/>
              <a:t>‹#›</a:t>
            </a:fld>
            <a:endParaRPr lang="en-GB"/>
          </a:p>
        </p:txBody>
      </p:sp>
    </p:spTree>
    <p:extLst>
      <p:ext uri="{BB962C8B-B14F-4D97-AF65-F5344CB8AC3E}">
        <p14:creationId xmlns:p14="http://schemas.microsoft.com/office/powerpoint/2010/main" val="2937125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35CB49-A73C-46AA-BE17-F7D16813AD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317A05-A858-4CB4-AE61-B9C81FE85F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EA3869-98E8-4D78-92BA-F235769D2CA9}"/>
              </a:ext>
            </a:extLst>
          </p:cNvPr>
          <p:cNvSpPr>
            <a:spLocks noGrp="1"/>
          </p:cNvSpPr>
          <p:nvPr>
            <p:ph type="dt" sz="half" idx="10"/>
          </p:nvPr>
        </p:nvSpPr>
        <p:spPr/>
        <p:txBody>
          <a:bodyPr/>
          <a:lstStyle/>
          <a:p>
            <a:fld id="{096F41C0-EEF4-4303-8DB4-3BFC5D7091A4}" type="datetimeFigureOut">
              <a:rPr lang="en-GB" smtClean="0"/>
              <a:t>07/02/2022</a:t>
            </a:fld>
            <a:endParaRPr lang="en-GB"/>
          </a:p>
        </p:txBody>
      </p:sp>
      <p:sp>
        <p:nvSpPr>
          <p:cNvPr id="5" name="Footer Placeholder 4">
            <a:extLst>
              <a:ext uri="{FF2B5EF4-FFF2-40B4-BE49-F238E27FC236}">
                <a16:creationId xmlns:a16="http://schemas.microsoft.com/office/drawing/2014/main" id="{CBBAF054-8D2B-43B6-9F44-6C0EE6704C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D57ACA-0FA2-4BE4-8A3E-EC87A0A62E6A}"/>
              </a:ext>
            </a:extLst>
          </p:cNvPr>
          <p:cNvSpPr>
            <a:spLocks noGrp="1"/>
          </p:cNvSpPr>
          <p:nvPr>
            <p:ph type="sldNum" sz="quarter" idx="12"/>
          </p:nvPr>
        </p:nvSpPr>
        <p:spPr/>
        <p:txBody>
          <a:bodyPr/>
          <a:lstStyle/>
          <a:p>
            <a:fld id="{3EC01E2D-03F8-43C3-8B4C-FC0B4B02A7CB}" type="slidenum">
              <a:rPr lang="en-GB" smtClean="0"/>
              <a:t>‹#›</a:t>
            </a:fld>
            <a:endParaRPr lang="en-GB"/>
          </a:p>
        </p:txBody>
      </p:sp>
    </p:spTree>
    <p:extLst>
      <p:ext uri="{BB962C8B-B14F-4D97-AF65-F5344CB8AC3E}">
        <p14:creationId xmlns:p14="http://schemas.microsoft.com/office/powerpoint/2010/main" val="1924969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8B6FD-8491-427B-9A60-CAD887C437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AAA72F-69AA-4180-B1E3-24CC675580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BC7206-7B72-4820-99A7-6F1846F4C2C6}"/>
              </a:ext>
            </a:extLst>
          </p:cNvPr>
          <p:cNvSpPr>
            <a:spLocks noGrp="1"/>
          </p:cNvSpPr>
          <p:nvPr>
            <p:ph type="dt" sz="half" idx="10"/>
          </p:nvPr>
        </p:nvSpPr>
        <p:spPr/>
        <p:txBody>
          <a:bodyPr/>
          <a:lstStyle/>
          <a:p>
            <a:fld id="{096F41C0-EEF4-4303-8DB4-3BFC5D7091A4}" type="datetimeFigureOut">
              <a:rPr lang="en-GB" smtClean="0"/>
              <a:t>07/02/2022</a:t>
            </a:fld>
            <a:endParaRPr lang="en-GB"/>
          </a:p>
        </p:txBody>
      </p:sp>
      <p:sp>
        <p:nvSpPr>
          <p:cNvPr id="5" name="Footer Placeholder 4">
            <a:extLst>
              <a:ext uri="{FF2B5EF4-FFF2-40B4-BE49-F238E27FC236}">
                <a16:creationId xmlns:a16="http://schemas.microsoft.com/office/drawing/2014/main" id="{A9DE368D-3062-432C-B869-FBE8438A42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1EBF10-4AE7-4A07-B880-5D33D0446F6B}"/>
              </a:ext>
            </a:extLst>
          </p:cNvPr>
          <p:cNvSpPr>
            <a:spLocks noGrp="1"/>
          </p:cNvSpPr>
          <p:nvPr>
            <p:ph type="sldNum" sz="quarter" idx="12"/>
          </p:nvPr>
        </p:nvSpPr>
        <p:spPr/>
        <p:txBody>
          <a:bodyPr/>
          <a:lstStyle/>
          <a:p>
            <a:fld id="{3EC01E2D-03F8-43C3-8B4C-FC0B4B02A7CB}" type="slidenum">
              <a:rPr lang="en-GB" smtClean="0"/>
              <a:t>‹#›</a:t>
            </a:fld>
            <a:endParaRPr lang="en-GB"/>
          </a:p>
        </p:txBody>
      </p:sp>
    </p:spTree>
    <p:extLst>
      <p:ext uri="{BB962C8B-B14F-4D97-AF65-F5344CB8AC3E}">
        <p14:creationId xmlns:p14="http://schemas.microsoft.com/office/powerpoint/2010/main" val="186737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1C82B-6841-4C44-B0B1-F9295ECE1C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DA3F3A-2529-4836-88EE-EB02B97256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2E5D3B-82A4-4D94-8C0C-A990B14CC9FA}"/>
              </a:ext>
            </a:extLst>
          </p:cNvPr>
          <p:cNvSpPr>
            <a:spLocks noGrp="1"/>
          </p:cNvSpPr>
          <p:nvPr>
            <p:ph type="dt" sz="half" idx="10"/>
          </p:nvPr>
        </p:nvSpPr>
        <p:spPr/>
        <p:txBody>
          <a:bodyPr/>
          <a:lstStyle/>
          <a:p>
            <a:fld id="{096F41C0-EEF4-4303-8DB4-3BFC5D7091A4}" type="datetimeFigureOut">
              <a:rPr lang="en-GB" smtClean="0"/>
              <a:t>07/02/2022</a:t>
            </a:fld>
            <a:endParaRPr lang="en-GB"/>
          </a:p>
        </p:txBody>
      </p:sp>
      <p:sp>
        <p:nvSpPr>
          <p:cNvPr id="5" name="Footer Placeholder 4">
            <a:extLst>
              <a:ext uri="{FF2B5EF4-FFF2-40B4-BE49-F238E27FC236}">
                <a16:creationId xmlns:a16="http://schemas.microsoft.com/office/drawing/2014/main" id="{1570DA71-15EF-4E3A-A21F-F43F504DCA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468D16-50CA-4B0B-A62B-A33DE69A28CA}"/>
              </a:ext>
            </a:extLst>
          </p:cNvPr>
          <p:cNvSpPr>
            <a:spLocks noGrp="1"/>
          </p:cNvSpPr>
          <p:nvPr>
            <p:ph type="sldNum" sz="quarter" idx="12"/>
          </p:nvPr>
        </p:nvSpPr>
        <p:spPr/>
        <p:txBody>
          <a:bodyPr/>
          <a:lstStyle/>
          <a:p>
            <a:fld id="{3EC01E2D-03F8-43C3-8B4C-FC0B4B02A7CB}" type="slidenum">
              <a:rPr lang="en-GB" smtClean="0"/>
              <a:t>‹#›</a:t>
            </a:fld>
            <a:endParaRPr lang="en-GB"/>
          </a:p>
        </p:txBody>
      </p:sp>
    </p:spTree>
    <p:extLst>
      <p:ext uri="{BB962C8B-B14F-4D97-AF65-F5344CB8AC3E}">
        <p14:creationId xmlns:p14="http://schemas.microsoft.com/office/powerpoint/2010/main" val="265028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FAD26-1EDE-416F-9F74-F769079572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D88674-A512-4BCA-9FD3-9BA9B322C3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C24B8C-F3EA-417C-A92E-048ECE97E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CB580F-0575-4683-AE88-2112B84DE89E}"/>
              </a:ext>
            </a:extLst>
          </p:cNvPr>
          <p:cNvSpPr>
            <a:spLocks noGrp="1"/>
          </p:cNvSpPr>
          <p:nvPr>
            <p:ph type="dt" sz="half" idx="10"/>
          </p:nvPr>
        </p:nvSpPr>
        <p:spPr/>
        <p:txBody>
          <a:bodyPr/>
          <a:lstStyle/>
          <a:p>
            <a:fld id="{096F41C0-EEF4-4303-8DB4-3BFC5D7091A4}" type="datetimeFigureOut">
              <a:rPr lang="en-GB" smtClean="0"/>
              <a:t>07/02/2022</a:t>
            </a:fld>
            <a:endParaRPr lang="en-GB"/>
          </a:p>
        </p:txBody>
      </p:sp>
      <p:sp>
        <p:nvSpPr>
          <p:cNvPr id="6" name="Footer Placeholder 5">
            <a:extLst>
              <a:ext uri="{FF2B5EF4-FFF2-40B4-BE49-F238E27FC236}">
                <a16:creationId xmlns:a16="http://schemas.microsoft.com/office/drawing/2014/main" id="{A91C0A42-BD6C-4679-A881-4EE97CD603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67F6C9-51D2-4F1C-8D94-778B5869D809}"/>
              </a:ext>
            </a:extLst>
          </p:cNvPr>
          <p:cNvSpPr>
            <a:spLocks noGrp="1"/>
          </p:cNvSpPr>
          <p:nvPr>
            <p:ph type="sldNum" sz="quarter" idx="12"/>
          </p:nvPr>
        </p:nvSpPr>
        <p:spPr/>
        <p:txBody>
          <a:bodyPr/>
          <a:lstStyle/>
          <a:p>
            <a:fld id="{3EC01E2D-03F8-43C3-8B4C-FC0B4B02A7CB}" type="slidenum">
              <a:rPr lang="en-GB" smtClean="0"/>
              <a:t>‹#›</a:t>
            </a:fld>
            <a:endParaRPr lang="en-GB"/>
          </a:p>
        </p:txBody>
      </p:sp>
    </p:spTree>
    <p:extLst>
      <p:ext uri="{BB962C8B-B14F-4D97-AF65-F5344CB8AC3E}">
        <p14:creationId xmlns:p14="http://schemas.microsoft.com/office/powerpoint/2010/main" val="342197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352CA-B4BF-4205-9E34-90CE5A1945F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022387-38A9-4C24-866B-0E8C0EAA74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38F7B-1F4B-43A9-8576-7E70AF55C9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E4A4CF2-7CBA-4B7C-A86C-1DFD8CFE0E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AA65FD-6BA8-4F2E-9734-ED6C7F9639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094F895-225E-4494-8564-B3B1C1F65DD6}"/>
              </a:ext>
            </a:extLst>
          </p:cNvPr>
          <p:cNvSpPr>
            <a:spLocks noGrp="1"/>
          </p:cNvSpPr>
          <p:nvPr>
            <p:ph type="dt" sz="half" idx="10"/>
          </p:nvPr>
        </p:nvSpPr>
        <p:spPr/>
        <p:txBody>
          <a:bodyPr/>
          <a:lstStyle/>
          <a:p>
            <a:fld id="{096F41C0-EEF4-4303-8DB4-3BFC5D7091A4}" type="datetimeFigureOut">
              <a:rPr lang="en-GB" smtClean="0"/>
              <a:t>07/02/2022</a:t>
            </a:fld>
            <a:endParaRPr lang="en-GB"/>
          </a:p>
        </p:txBody>
      </p:sp>
      <p:sp>
        <p:nvSpPr>
          <p:cNvPr id="8" name="Footer Placeholder 7">
            <a:extLst>
              <a:ext uri="{FF2B5EF4-FFF2-40B4-BE49-F238E27FC236}">
                <a16:creationId xmlns:a16="http://schemas.microsoft.com/office/drawing/2014/main" id="{36BB9F69-31D0-410E-9BA3-D36839DA2D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40DBDD6-9ABE-430B-B0B5-E6802A722518}"/>
              </a:ext>
            </a:extLst>
          </p:cNvPr>
          <p:cNvSpPr>
            <a:spLocks noGrp="1"/>
          </p:cNvSpPr>
          <p:nvPr>
            <p:ph type="sldNum" sz="quarter" idx="12"/>
          </p:nvPr>
        </p:nvSpPr>
        <p:spPr/>
        <p:txBody>
          <a:bodyPr/>
          <a:lstStyle/>
          <a:p>
            <a:fld id="{3EC01E2D-03F8-43C3-8B4C-FC0B4B02A7CB}" type="slidenum">
              <a:rPr lang="en-GB" smtClean="0"/>
              <a:t>‹#›</a:t>
            </a:fld>
            <a:endParaRPr lang="en-GB"/>
          </a:p>
        </p:txBody>
      </p:sp>
    </p:spTree>
    <p:extLst>
      <p:ext uri="{BB962C8B-B14F-4D97-AF65-F5344CB8AC3E}">
        <p14:creationId xmlns:p14="http://schemas.microsoft.com/office/powerpoint/2010/main" val="3501666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B665A-F29C-420B-9EC9-3D89BA64FC7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93E5E7-A835-4609-A5C5-FBCEF73F6B14}"/>
              </a:ext>
            </a:extLst>
          </p:cNvPr>
          <p:cNvSpPr>
            <a:spLocks noGrp="1"/>
          </p:cNvSpPr>
          <p:nvPr>
            <p:ph type="dt" sz="half" idx="10"/>
          </p:nvPr>
        </p:nvSpPr>
        <p:spPr/>
        <p:txBody>
          <a:bodyPr/>
          <a:lstStyle/>
          <a:p>
            <a:fld id="{096F41C0-EEF4-4303-8DB4-3BFC5D7091A4}" type="datetimeFigureOut">
              <a:rPr lang="en-GB" smtClean="0"/>
              <a:t>07/02/2022</a:t>
            </a:fld>
            <a:endParaRPr lang="en-GB"/>
          </a:p>
        </p:txBody>
      </p:sp>
      <p:sp>
        <p:nvSpPr>
          <p:cNvPr id="4" name="Footer Placeholder 3">
            <a:extLst>
              <a:ext uri="{FF2B5EF4-FFF2-40B4-BE49-F238E27FC236}">
                <a16:creationId xmlns:a16="http://schemas.microsoft.com/office/drawing/2014/main" id="{6709779D-A8FA-474F-BAC0-68CC522228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5FE599-C15A-4F82-B004-DDD150A00DC3}"/>
              </a:ext>
            </a:extLst>
          </p:cNvPr>
          <p:cNvSpPr>
            <a:spLocks noGrp="1"/>
          </p:cNvSpPr>
          <p:nvPr>
            <p:ph type="sldNum" sz="quarter" idx="12"/>
          </p:nvPr>
        </p:nvSpPr>
        <p:spPr/>
        <p:txBody>
          <a:bodyPr/>
          <a:lstStyle/>
          <a:p>
            <a:fld id="{3EC01E2D-03F8-43C3-8B4C-FC0B4B02A7CB}" type="slidenum">
              <a:rPr lang="en-GB" smtClean="0"/>
              <a:t>‹#›</a:t>
            </a:fld>
            <a:endParaRPr lang="en-GB"/>
          </a:p>
        </p:txBody>
      </p:sp>
    </p:spTree>
    <p:extLst>
      <p:ext uri="{BB962C8B-B14F-4D97-AF65-F5344CB8AC3E}">
        <p14:creationId xmlns:p14="http://schemas.microsoft.com/office/powerpoint/2010/main" val="3667572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B4FE67-5309-43FB-B623-0890DC504ACE}"/>
              </a:ext>
            </a:extLst>
          </p:cNvPr>
          <p:cNvSpPr>
            <a:spLocks noGrp="1"/>
          </p:cNvSpPr>
          <p:nvPr>
            <p:ph type="dt" sz="half" idx="10"/>
          </p:nvPr>
        </p:nvSpPr>
        <p:spPr/>
        <p:txBody>
          <a:bodyPr/>
          <a:lstStyle/>
          <a:p>
            <a:fld id="{096F41C0-EEF4-4303-8DB4-3BFC5D7091A4}" type="datetimeFigureOut">
              <a:rPr lang="en-GB" smtClean="0"/>
              <a:t>07/02/2022</a:t>
            </a:fld>
            <a:endParaRPr lang="en-GB"/>
          </a:p>
        </p:txBody>
      </p:sp>
      <p:sp>
        <p:nvSpPr>
          <p:cNvPr id="3" name="Footer Placeholder 2">
            <a:extLst>
              <a:ext uri="{FF2B5EF4-FFF2-40B4-BE49-F238E27FC236}">
                <a16:creationId xmlns:a16="http://schemas.microsoft.com/office/drawing/2014/main" id="{6756324C-075B-43C7-9A5B-5F9782E1BF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624A067-0525-4022-98E8-64CAC7C3E57F}"/>
              </a:ext>
            </a:extLst>
          </p:cNvPr>
          <p:cNvSpPr>
            <a:spLocks noGrp="1"/>
          </p:cNvSpPr>
          <p:nvPr>
            <p:ph type="sldNum" sz="quarter" idx="12"/>
          </p:nvPr>
        </p:nvSpPr>
        <p:spPr/>
        <p:txBody>
          <a:bodyPr/>
          <a:lstStyle/>
          <a:p>
            <a:fld id="{3EC01E2D-03F8-43C3-8B4C-FC0B4B02A7CB}" type="slidenum">
              <a:rPr lang="en-GB" smtClean="0"/>
              <a:t>‹#›</a:t>
            </a:fld>
            <a:endParaRPr lang="en-GB"/>
          </a:p>
        </p:txBody>
      </p:sp>
    </p:spTree>
    <p:extLst>
      <p:ext uri="{BB962C8B-B14F-4D97-AF65-F5344CB8AC3E}">
        <p14:creationId xmlns:p14="http://schemas.microsoft.com/office/powerpoint/2010/main" val="730352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E745C-BC04-4F6D-93B3-DE33BCBC8F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EFB9EF4-58DF-4510-A729-DC8C19C376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37D8C5-8DA4-4E15-85F5-6F2EC9608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CD71C7-113E-48DA-815D-CA6CB010130E}"/>
              </a:ext>
            </a:extLst>
          </p:cNvPr>
          <p:cNvSpPr>
            <a:spLocks noGrp="1"/>
          </p:cNvSpPr>
          <p:nvPr>
            <p:ph type="dt" sz="half" idx="10"/>
          </p:nvPr>
        </p:nvSpPr>
        <p:spPr/>
        <p:txBody>
          <a:bodyPr/>
          <a:lstStyle/>
          <a:p>
            <a:fld id="{096F41C0-EEF4-4303-8DB4-3BFC5D7091A4}" type="datetimeFigureOut">
              <a:rPr lang="en-GB" smtClean="0"/>
              <a:t>07/02/2022</a:t>
            </a:fld>
            <a:endParaRPr lang="en-GB"/>
          </a:p>
        </p:txBody>
      </p:sp>
      <p:sp>
        <p:nvSpPr>
          <p:cNvPr id="6" name="Footer Placeholder 5">
            <a:extLst>
              <a:ext uri="{FF2B5EF4-FFF2-40B4-BE49-F238E27FC236}">
                <a16:creationId xmlns:a16="http://schemas.microsoft.com/office/drawing/2014/main" id="{8B9506C4-623D-4E3A-B2F1-76BA2398B3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2C0217-ED92-4FF0-97D3-6A7F791FB6EB}"/>
              </a:ext>
            </a:extLst>
          </p:cNvPr>
          <p:cNvSpPr>
            <a:spLocks noGrp="1"/>
          </p:cNvSpPr>
          <p:nvPr>
            <p:ph type="sldNum" sz="quarter" idx="12"/>
          </p:nvPr>
        </p:nvSpPr>
        <p:spPr/>
        <p:txBody>
          <a:bodyPr/>
          <a:lstStyle/>
          <a:p>
            <a:fld id="{3EC01E2D-03F8-43C3-8B4C-FC0B4B02A7CB}" type="slidenum">
              <a:rPr lang="en-GB" smtClean="0"/>
              <a:t>‹#›</a:t>
            </a:fld>
            <a:endParaRPr lang="en-GB"/>
          </a:p>
        </p:txBody>
      </p:sp>
    </p:spTree>
    <p:extLst>
      <p:ext uri="{BB962C8B-B14F-4D97-AF65-F5344CB8AC3E}">
        <p14:creationId xmlns:p14="http://schemas.microsoft.com/office/powerpoint/2010/main" val="3702805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4B55B-CCCA-4A0B-9EDD-9B900E89B1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537A497-30C1-4A54-905B-68BEF91E18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6AF6479-216E-44EB-A4E3-0077E6C55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C74DE1-B519-4253-AD9D-86C90DB75A7E}"/>
              </a:ext>
            </a:extLst>
          </p:cNvPr>
          <p:cNvSpPr>
            <a:spLocks noGrp="1"/>
          </p:cNvSpPr>
          <p:nvPr>
            <p:ph type="dt" sz="half" idx="10"/>
          </p:nvPr>
        </p:nvSpPr>
        <p:spPr/>
        <p:txBody>
          <a:bodyPr/>
          <a:lstStyle/>
          <a:p>
            <a:fld id="{096F41C0-EEF4-4303-8DB4-3BFC5D7091A4}" type="datetimeFigureOut">
              <a:rPr lang="en-GB" smtClean="0"/>
              <a:t>07/02/2022</a:t>
            </a:fld>
            <a:endParaRPr lang="en-GB"/>
          </a:p>
        </p:txBody>
      </p:sp>
      <p:sp>
        <p:nvSpPr>
          <p:cNvPr id="6" name="Footer Placeholder 5">
            <a:extLst>
              <a:ext uri="{FF2B5EF4-FFF2-40B4-BE49-F238E27FC236}">
                <a16:creationId xmlns:a16="http://schemas.microsoft.com/office/drawing/2014/main" id="{1ADBCDD8-C8D0-4F58-A519-258B71D99A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C92920-204D-4CE8-ACE5-CA7104F5157B}"/>
              </a:ext>
            </a:extLst>
          </p:cNvPr>
          <p:cNvSpPr>
            <a:spLocks noGrp="1"/>
          </p:cNvSpPr>
          <p:nvPr>
            <p:ph type="sldNum" sz="quarter" idx="12"/>
          </p:nvPr>
        </p:nvSpPr>
        <p:spPr/>
        <p:txBody>
          <a:bodyPr/>
          <a:lstStyle/>
          <a:p>
            <a:fld id="{3EC01E2D-03F8-43C3-8B4C-FC0B4B02A7CB}" type="slidenum">
              <a:rPr lang="en-GB" smtClean="0"/>
              <a:t>‹#›</a:t>
            </a:fld>
            <a:endParaRPr lang="en-GB"/>
          </a:p>
        </p:txBody>
      </p:sp>
    </p:spTree>
    <p:extLst>
      <p:ext uri="{BB962C8B-B14F-4D97-AF65-F5344CB8AC3E}">
        <p14:creationId xmlns:p14="http://schemas.microsoft.com/office/powerpoint/2010/main" val="4001268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C85DB3-469C-4B9A-8292-39DD76E620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01326D-4082-4F9C-9459-A6769201AA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B3B3FE-1B52-4C83-828C-253518D181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F41C0-EEF4-4303-8DB4-3BFC5D7091A4}" type="datetimeFigureOut">
              <a:rPr lang="en-GB" smtClean="0"/>
              <a:t>07/02/2022</a:t>
            </a:fld>
            <a:endParaRPr lang="en-GB"/>
          </a:p>
        </p:txBody>
      </p:sp>
      <p:sp>
        <p:nvSpPr>
          <p:cNvPr id="5" name="Footer Placeholder 4">
            <a:extLst>
              <a:ext uri="{FF2B5EF4-FFF2-40B4-BE49-F238E27FC236}">
                <a16:creationId xmlns:a16="http://schemas.microsoft.com/office/drawing/2014/main" id="{42724128-5990-46D4-8AE2-7866CDD629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226C7DA-0F65-4C43-9C6D-9A9E8F158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01E2D-03F8-43C3-8B4C-FC0B4B02A7CB}" type="slidenum">
              <a:rPr lang="en-GB" smtClean="0"/>
              <a:t>‹#›</a:t>
            </a:fld>
            <a:endParaRPr lang="en-GB"/>
          </a:p>
        </p:txBody>
      </p:sp>
    </p:spTree>
    <p:extLst>
      <p:ext uri="{BB962C8B-B14F-4D97-AF65-F5344CB8AC3E}">
        <p14:creationId xmlns:p14="http://schemas.microsoft.com/office/powerpoint/2010/main" val="2488245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youtu.be/Evok9h8IAHA"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A3CC463-F933-4AC4-86E1-5AC14B0C3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25D2DB-A12A-44DB-B00E-F4D622329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4180332" cy="2788074"/>
          </a:xfrm>
          <a:prstGeom prst="rect">
            <a:avLst/>
          </a:prstGeom>
          <a:solidFill>
            <a:srgbClr val="FFFFFF"/>
          </a:solidFill>
          <a:ln w="19050">
            <a:solidFill>
              <a:srgbClr val="FF6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9C5C8E6-BF09-4A13-8D06-640D57C6E2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549" y="922376"/>
            <a:ext cx="3854945" cy="1917835"/>
          </a:xfrm>
          <a:prstGeom prst="rect">
            <a:avLst/>
          </a:prstGeom>
        </p:spPr>
      </p:pic>
      <p:sp>
        <p:nvSpPr>
          <p:cNvPr id="23" name="Rectangle 22">
            <a:extLst>
              <a:ext uri="{FF2B5EF4-FFF2-40B4-BE49-F238E27FC236}">
                <a16:creationId xmlns:a16="http://schemas.microsoft.com/office/drawing/2014/main" id="{CE7E7877-F64E-4EEA-B778-138031EFF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4180332" cy="2788074"/>
          </a:xfrm>
          <a:prstGeom prst="rect">
            <a:avLst/>
          </a:prstGeom>
          <a:solidFill>
            <a:srgbClr val="FFFFFF"/>
          </a:solidFill>
          <a:ln w="19050">
            <a:solidFill>
              <a:srgbClr val="FF6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9CA2585-4F7F-42CA-837B-7CD31AED5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49" y="4054004"/>
            <a:ext cx="3854945" cy="1860011"/>
          </a:xfrm>
          <a:prstGeom prst="rect">
            <a:avLst/>
          </a:prstGeom>
        </p:spPr>
      </p:pic>
      <p:sp>
        <p:nvSpPr>
          <p:cNvPr id="25" name="Rectangle 24">
            <a:extLst>
              <a:ext uri="{FF2B5EF4-FFF2-40B4-BE49-F238E27FC236}">
                <a16:creationId xmlns:a16="http://schemas.microsoft.com/office/drawing/2014/main" id="{7DD6C4F3-70FD-4F13-919C-702EE4886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0596" y="487090"/>
            <a:ext cx="6741849" cy="589788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BEBE3C0-F119-48E5-A26E-49292DB7B7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4764" y="1072312"/>
            <a:ext cx="6410084" cy="4727436"/>
          </a:xfrm>
          <a:prstGeom prst="rect">
            <a:avLst/>
          </a:prstGeom>
        </p:spPr>
      </p:pic>
    </p:spTree>
    <p:extLst>
      <p:ext uri="{BB962C8B-B14F-4D97-AF65-F5344CB8AC3E}">
        <p14:creationId xmlns:p14="http://schemas.microsoft.com/office/powerpoint/2010/main" val="4115974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602CDA-4FC7-4916-8E22-3A163A18B9C2}"/>
              </a:ext>
            </a:extLst>
          </p:cNvPr>
          <p:cNvSpPr>
            <a:spLocks noGrp="1"/>
          </p:cNvSpPr>
          <p:nvPr>
            <p:ph type="title"/>
          </p:nvPr>
        </p:nvSpPr>
        <p:spPr>
          <a:xfrm>
            <a:off x="466722" y="586855"/>
            <a:ext cx="3201366" cy="3387497"/>
          </a:xfrm>
        </p:spPr>
        <p:txBody>
          <a:bodyPr anchor="b">
            <a:normAutofit/>
          </a:bodyPr>
          <a:lstStyle/>
          <a:p>
            <a:pPr algn="r"/>
            <a:r>
              <a:rPr lang="en-GB" sz="4000" b="1" dirty="0">
                <a:solidFill>
                  <a:srgbClr val="FFFFFF"/>
                </a:solidFill>
              </a:rPr>
              <a:t>Demographics</a:t>
            </a:r>
          </a:p>
        </p:txBody>
      </p:sp>
      <p:sp>
        <p:nvSpPr>
          <p:cNvPr id="3" name="Content Placeholder 2">
            <a:extLst>
              <a:ext uri="{FF2B5EF4-FFF2-40B4-BE49-F238E27FC236}">
                <a16:creationId xmlns:a16="http://schemas.microsoft.com/office/drawing/2014/main" id="{E7396CF8-EF3B-4650-B13D-2186FF0FBCCF}"/>
              </a:ext>
            </a:extLst>
          </p:cNvPr>
          <p:cNvSpPr>
            <a:spLocks noGrp="1"/>
          </p:cNvSpPr>
          <p:nvPr>
            <p:ph idx="1"/>
          </p:nvPr>
        </p:nvSpPr>
        <p:spPr>
          <a:xfrm>
            <a:off x="4504548" y="335280"/>
            <a:ext cx="7420751" cy="6198870"/>
          </a:xfrm>
        </p:spPr>
        <p:txBody>
          <a:bodyPr anchor="ctr">
            <a:normAutofit/>
          </a:bodyPr>
          <a:lstStyle/>
          <a:p>
            <a:r>
              <a:rPr lang="en-US" dirty="0"/>
              <a:t>Families: 426 engaged             Individuals: 1156</a:t>
            </a:r>
            <a:br>
              <a:rPr lang="en-US" dirty="0"/>
            </a:br>
            <a:r>
              <a:rPr lang="en-US" dirty="0"/>
              <a:t>Ages 5-11: 516                          Ages 12-16: 80</a:t>
            </a:r>
            <a:br>
              <a:rPr lang="en-US" dirty="0"/>
            </a:br>
            <a:r>
              <a:rPr lang="en-US" dirty="0"/>
              <a:t>Under 5s: 104</a:t>
            </a:r>
            <a:br>
              <a:rPr lang="en-US" dirty="0"/>
            </a:br>
            <a:r>
              <a:rPr lang="en-GB" dirty="0"/>
              <a:t>36%  Adults</a:t>
            </a:r>
          </a:p>
          <a:p>
            <a:r>
              <a:rPr lang="en-GB" dirty="0"/>
              <a:t>40% live in top 20% most deprived areas; 28% - 20-40% most deprived</a:t>
            </a:r>
          </a:p>
          <a:p>
            <a:r>
              <a:rPr lang="en-GB" dirty="0"/>
              <a:t>56% of children are brought with mother  (incl. stepmother)</a:t>
            </a:r>
          </a:p>
          <a:p>
            <a:r>
              <a:rPr lang="en-GB" dirty="0"/>
              <a:t>64% Female</a:t>
            </a:r>
          </a:p>
          <a:p>
            <a:r>
              <a:rPr lang="en-GB" dirty="0"/>
              <a:t>39% Black/Black British; 24% Asian/Asian British; 9% mixed; 19% white</a:t>
            </a:r>
          </a:p>
          <a:p>
            <a:r>
              <a:rPr lang="en-GB" dirty="0"/>
              <a:t>Reaching the hardest to reach and least active groups </a:t>
            </a:r>
          </a:p>
        </p:txBody>
      </p:sp>
    </p:spTree>
    <p:extLst>
      <p:ext uri="{BB962C8B-B14F-4D97-AF65-F5344CB8AC3E}">
        <p14:creationId xmlns:p14="http://schemas.microsoft.com/office/powerpoint/2010/main" val="2114423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602CDA-4FC7-4916-8E22-3A163A18B9C2}"/>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Activity Levels</a:t>
            </a:r>
          </a:p>
        </p:txBody>
      </p:sp>
      <p:sp>
        <p:nvSpPr>
          <p:cNvPr id="3" name="Content Placeholder 2">
            <a:extLst>
              <a:ext uri="{FF2B5EF4-FFF2-40B4-BE49-F238E27FC236}">
                <a16:creationId xmlns:a16="http://schemas.microsoft.com/office/drawing/2014/main" id="{E7396CF8-EF3B-4650-B13D-2186FF0FBCCF}"/>
              </a:ext>
            </a:extLst>
          </p:cNvPr>
          <p:cNvSpPr>
            <a:spLocks noGrp="1"/>
          </p:cNvSpPr>
          <p:nvPr>
            <p:ph idx="1"/>
          </p:nvPr>
        </p:nvSpPr>
        <p:spPr>
          <a:xfrm>
            <a:off x="4367696" y="213360"/>
            <a:ext cx="7588084" cy="6390639"/>
          </a:xfrm>
        </p:spPr>
        <p:txBody>
          <a:bodyPr anchor="ctr">
            <a:normAutofit fontScale="70000" lnSpcReduction="20000"/>
          </a:bodyPr>
          <a:lstStyle/>
          <a:p>
            <a:pPr marL="0" indent="0">
              <a:buNone/>
            </a:pPr>
            <a:r>
              <a:rPr lang="en-GB" sz="3100" b="1" dirty="0"/>
              <a:t>7 and Under</a:t>
            </a:r>
          </a:p>
          <a:p>
            <a:r>
              <a:rPr lang="en-GB" sz="3100" dirty="0"/>
              <a:t>58% less active at baseline;  Only 13% active every day </a:t>
            </a:r>
            <a:br>
              <a:rPr lang="en-GB" sz="3100" dirty="0"/>
            </a:br>
            <a:endParaRPr lang="en-GB" sz="3100" dirty="0"/>
          </a:p>
          <a:p>
            <a:pPr lvl="1"/>
            <a:r>
              <a:rPr lang="en-GB" sz="3100" i="1" dirty="0"/>
              <a:t>Active – doing an average of 60 minutes or more a day</a:t>
            </a:r>
            <a:r>
              <a:rPr lang="en-US" sz="3100" i="1" dirty="0"/>
              <a:t>​</a:t>
            </a:r>
          </a:p>
          <a:p>
            <a:pPr lvl="1" fontAlgn="base"/>
            <a:r>
              <a:rPr lang="en-GB" sz="3100" i="1" dirty="0"/>
              <a:t>Fairly active – doing an average of 30-59 minutes a day</a:t>
            </a:r>
            <a:r>
              <a:rPr lang="en-US" sz="3100" i="1" dirty="0"/>
              <a:t>​</a:t>
            </a:r>
          </a:p>
          <a:p>
            <a:pPr lvl="1" fontAlgn="base"/>
            <a:r>
              <a:rPr lang="en-GB" sz="3100" i="1" dirty="0"/>
              <a:t>Less active – doing less than an average of 30 minutes a day</a:t>
            </a:r>
            <a:endParaRPr lang="en-GB" sz="3100" dirty="0"/>
          </a:p>
          <a:p>
            <a:pPr marL="0" indent="0" fontAlgn="base">
              <a:buNone/>
            </a:pPr>
            <a:endParaRPr lang="en-GB" sz="3100" b="1" dirty="0"/>
          </a:p>
          <a:p>
            <a:pPr marL="0" indent="0" fontAlgn="base">
              <a:buNone/>
            </a:pPr>
            <a:r>
              <a:rPr lang="en-GB" sz="3100" b="1" dirty="0"/>
              <a:t>8 to 17 Years</a:t>
            </a:r>
          </a:p>
          <a:p>
            <a:pPr fontAlgn="base"/>
            <a:r>
              <a:rPr lang="en-GB" sz="3100" dirty="0"/>
              <a:t>69% less active at baseline; 12% active every day</a:t>
            </a:r>
          </a:p>
          <a:p>
            <a:pPr marL="0" indent="0" fontAlgn="base">
              <a:buNone/>
            </a:pPr>
            <a:endParaRPr lang="en-GB" sz="3100" dirty="0"/>
          </a:p>
          <a:p>
            <a:pPr marL="0" indent="0" fontAlgn="base">
              <a:buNone/>
            </a:pPr>
            <a:r>
              <a:rPr lang="en-GB" sz="3100" b="1" dirty="0"/>
              <a:t>Active Lives </a:t>
            </a:r>
          </a:p>
          <a:p>
            <a:pPr marL="0" indent="0" fontAlgn="base">
              <a:buNone/>
            </a:pPr>
            <a:r>
              <a:rPr lang="en-GB" sz="3100" dirty="0"/>
              <a:t>Nationally 32.4% are less active; 44.6% active every day</a:t>
            </a:r>
            <a:br>
              <a:rPr lang="en-GB" sz="3100" dirty="0"/>
            </a:br>
            <a:r>
              <a:rPr lang="en-GB" sz="3100" dirty="0"/>
              <a:t>Brent 20-21 data – 29.6% less active; 41.5% active</a:t>
            </a:r>
          </a:p>
          <a:p>
            <a:pPr marL="0" indent="0" fontAlgn="base">
              <a:buNone/>
            </a:pPr>
            <a:br>
              <a:rPr lang="en-GB" sz="3100" b="1" dirty="0">
                <a:solidFill>
                  <a:srgbClr val="212529"/>
                </a:solidFill>
                <a:latin typeface="-apple-system"/>
              </a:rPr>
            </a:br>
            <a:r>
              <a:rPr lang="en-GB" sz="3100" b="1" dirty="0">
                <a:solidFill>
                  <a:srgbClr val="212529"/>
                </a:solidFill>
                <a:latin typeface="-apple-system"/>
              </a:rPr>
              <a:t>Adults</a:t>
            </a:r>
            <a:endParaRPr lang="en-US" sz="3100" b="1" dirty="0"/>
          </a:p>
          <a:p>
            <a:pPr fontAlgn="base"/>
            <a:r>
              <a:rPr lang="en-GB" sz="3100" dirty="0"/>
              <a:t>50% adults inactive at baseline; </a:t>
            </a:r>
          </a:p>
          <a:p>
            <a:pPr lvl="1" fontAlgn="base"/>
            <a:r>
              <a:rPr lang="en-GB" sz="3100" i="1" dirty="0"/>
              <a:t>Active - doing at least 150 minutes a week</a:t>
            </a:r>
            <a:r>
              <a:rPr lang="en-US" sz="3100" i="1" dirty="0"/>
              <a:t>​</a:t>
            </a:r>
          </a:p>
          <a:p>
            <a:pPr lvl="1" fontAlgn="base"/>
            <a:r>
              <a:rPr lang="en-GB" sz="3100" i="1" dirty="0"/>
              <a:t>Fairly active - doing 30-149 minutes a week</a:t>
            </a:r>
            <a:r>
              <a:rPr lang="en-US" sz="3100" i="1" dirty="0"/>
              <a:t>​</a:t>
            </a:r>
          </a:p>
          <a:p>
            <a:pPr lvl="1" fontAlgn="base"/>
            <a:r>
              <a:rPr lang="en-GB" sz="3100" i="1" dirty="0"/>
              <a:t>Inactive - doing fewer than 30 minutes a week</a:t>
            </a:r>
          </a:p>
        </p:txBody>
      </p:sp>
    </p:spTree>
    <p:extLst>
      <p:ext uri="{BB962C8B-B14F-4D97-AF65-F5344CB8AC3E}">
        <p14:creationId xmlns:p14="http://schemas.microsoft.com/office/powerpoint/2010/main" val="515991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602CDA-4FC7-4916-8E22-3A163A18B9C2}"/>
              </a:ext>
            </a:extLst>
          </p:cNvPr>
          <p:cNvSpPr>
            <a:spLocks noGrp="1"/>
          </p:cNvSpPr>
          <p:nvPr>
            <p:ph type="title"/>
          </p:nvPr>
        </p:nvSpPr>
        <p:spPr>
          <a:xfrm>
            <a:off x="466722" y="586855"/>
            <a:ext cx="3201366" cy="3387497"/>
          </a:xfrm>
        </p:spPr>
        <p:txBody>
          <a:bodyPr anchor="b">
            <a:normAutofit/>
          </a:bodyPr>
          <a:lstStyle/>
          <a:p>
            <a:pPr algn="ctr"/>
            <a:r>
              <a:rPr lang="en-GB" sz="4000" b="1" dirty="0">
                <a:solidFill>
                  <a:srgbClr val="FFFFFF"/>
                </a:solidFill>
              </a:rPr>
              <a:t>After 12 weeks engaging with FFF</a:t>
            </a:r>
            <a:endParaRPr lang="en-GB" sz="4000" dirty="0">
              <a:solidFill>
                <a:srgbClr val="FFFFFF"/>
              </a:solidFill>
            </a:endParaRPr>
          </a:p>
        </p:txBody>
      </p:sp>
      <p:sp>
        <p:nvSpPr>
          <p:cNvPr id="3" name="Content Placeholder 2">
            <a:extLst>
              <a:ext uri="{FF2B5EF4-FFF2-40B4-BE49-F238E27FC236}">
                <a16:creationId xmlns:a16="http://schemas.microsoft.com/office/drawing/2014/main" id="{E7396CF8-EF3B-4650-B13D-2186FF0FBCCF}"/>
              </a:ext>
            </a:extLst>
          </p:cNvPr>
          <p:cNvSpPr>
            <a:spLocks noGrp="1"/>
          </p:cNvSpPr>
          <p:nvPr>
            <p:ph idx="1"/>
          </p:nvPr>
        </p:nvSpPr>
        <p:spPr>
          <a:xfrm>
            <a:off x="4504549" y="161925"/>
            <a:ext cx="6861058" cy="6429375"/>
          </a:xfrm>
        </p:spPr>
        <p:txBody>
          <a:bodyPr anchor="ctr">
            <a:noAutofit/>
          </a:bodyPr>
          <a:lstStyle/>
          <a:p>
            <a:pPr marL="0" indent="0" algn="l" rtl="0" fontAlgn="base">
              <a:buNone/>
            </a:pPr>
            <a:endParaRPr lang="en-GB" sz="2000" b="1" i="0" u="none" strike="noStrike" dirty="0">
              <a:solidFill>
                <a:srgbClr val="212529"/>
              </a:solidFill>
              <a:effectLst/>
              <a:latin typeface="-apple-system"/>
            </a:endParaRPr>
          </a:p>
          <a:p>
            <a:pPr marL="0" indent="0" algn="l" rtl="0" fontAlgn="base">
              <a:buNone/>
            </a:pPr>
            <a:r>
              <a:rPr lang="en-GB" sz="2000" b="1" i="0" u="none" strike="noStrike" dirty="0">
                <a:solidFill>
                  <a:srgbClr val="212529"/>
                </a:solidFill>
                <a:effectLst/>
                <a:latin typeface="-apple-system"/>
              </a:rPr>
              <a:t>503 participant follow ups after 12 weeks on the programme</a:t>
            </a:r>
          </a:p>
          <a:p>
            <a:pPr marL="0" indent="0" algn="l" rtl="0" fontAlgn="base">
              <a:buNone/>
            </a:pPr>
            <a:r>
              <a:rPr lang="en-GB" sz="1600" i="0" u="none" strike="noStrike" dirty="0">
                <a:solidFill>
                  <a:srgbClr val="212529"/>
                </a:solidFill>
                <a:effectLst/>
                <a:latin typeface="-apple-system"/>
              </a:rPr>
              <a:t>After 12 weeks, On average, how often do you do a physical activity as a family?</a:t>
            </a:r>
            <a:r>
              <a:rPr lang="en-US" sz="1600" i="0" dirty="0">
                <a:solidFill>
                  <a:srgbClr val="000000"/>
                </a:solidFill>
                <a:effectLst/>
                <a:latin typeface="-apple-system"/>
              </a:rPr>
              <a:t>​</a:t>
            </a:r>
            <a:endParaRPr lang="en-US" sz="1600" i="0" dirty="0">
              <a:solidFill>
                <a:srgbClr val="000000"/>
              </a:solidFill>
              <a:effectLst/>
              <a:latin typeface="Arial" panose="020B0604020202020204" pitchFamily="34" charset="0"/>
            </a:endParaRPr>
          </a:p>
          <a:p>
            <a:pPr marL="0" indent="0" algn="l" rtl="0" fontAlgn="base">
              <a:buNone/>
            </a:pPr>
            <a:r>
              <a:rPr lang="en-GB" sz="1600" i="0" u="none" strike="noStrike" dirty="0">
                <a:solidFill>
                  <a:srgbClr val="212529"/>
                </a:solidFill>
                <a:effectLst/>
                <a:latin typeface="-apple-system"/>
              </a:rPr>
              <a:t>		</a:t>
            </a:r>
            <a:r>
              <a:rPr lang="en-GB" sz="1600" b="1" i="0" u="none" strike="noStrike" dirty="0">
                <a:solidFill>
                  <a:srgbClr val="212529"/>
                </a:solidFill>
                <a:effectLst/>
                <a:latin typeface="-apple-system"/>
              </a:rPr>
              <a:t>Baseline 			Follow up 12 weeks</a:t>
            </a:r>
            <a:endParaRPr lang="en-US" sz="1600" b="1"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600" i="0" u="none" strike="noStrike" dirty="0">
                <a:solidFill>
                  <a:srgbClr val="212529"/>
                </a:solidFill>
                <a:effectLst/>
                <a:latin typeface="-apple-system"/>
              </a:rPr>
              <a:t>Never 		20% 			0%</a:t>
            </a:r>
            <a:r>
              <a:rPr lang="en-US" sz="1600" i="0" dirty="0">
                <a:solidFill>
                  <a:srgbClr val="000000"/>
                </a:solidFill>
                <a:effectLst/>
                <a:latin typeface="-apple-system"/>
              </a:rPr>
              <a:t>​</a:t>
            </a:r>
            <a:endParaRPr lang="en-US" sz="160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600" i="0" u="none" strike="noStrike" dirty="0">
                <a:solidFill>
                  <a:srgbClr val="212529"/>
                </a:solidFill>
                <a:effectLst/>
                <a:latin typeface="-apple-system"/>
              </a:rPr>
              <a:t>Once a month 	25% 			1%</a:t>
            </a:r>
            <a:r>
              <a:rPr lang="en-US" sz="1600" i="0" dirty="0">
                <a:solidFill>
                  <a:srgbClr val="000000"/>
                </a:solidFill>
                <a:effectLst/>
                <a:latin typeface="-apple-system"/>
              </a:rPr>
              <a:t>​</a:t>
            </a:r>
            <a:endParaRPr lang="en-US" sz="160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600" i="0" u="none" strike="noStrike" dirty="0">
                <a:solidFill>
                  <a:srgbClr val="212529"/>
                </a:solidFill>
                <a:effectLst/>
                <a:latin typeface="-apple-system"/>
              </a:rPr>
              <a:t>2 to 3 times a month 23% 	 		31%</a:t>
            </a:r>
            <a:r>
              <a:rPr lang="en-US" sz="1600" i="0" dirty="0">
                <a:solidFill>
                  <a:srgbClr val="000000"/>
                </a:solidFill>
                <a:effectLst/>
                <a:latin typeface="-apple-system"/>
              </a:rPr>
              <a:t>​</a:t>
            </a:r>
            <a:endParaRPr lang="en-US" sz="160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600" i="0" u="none" strike="noStrike" dirty="0">
                <a:solidFill>
                  <a:srgbClr val="212529"/>
                </a:solidFill>
                <a:effectLst/>
                <a:latin typeface="-apple-system"/>
              </a:rPr>
              <a:t>4 times 		6% 			26%</a:t>
            </a:r>
            <a:r>
              <a:rPr lang="en-US" sz="1600" i="0" dirty="0">
                <a:solidFill>
                  <a:srgbClr val="000000"/>
                </a:solidFill>
                <a:effectLst/>
                <a:latin typeface="-apple-system"/>
              </a:rPr>
              <a:t>​</a:t>
            </a:r>
            <a:endParaRPr lang="en-US" sz="160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600" i="0" u="none" strike="noStrike" dirty="0">
                <a:solidFill>
                  <a:srgbClr val="212529"/>
                </a:solidFill>
                <a:effectLst/>
                <a:latin typeface="-apple-system"/>
              </a:rPr>
              <a:t>5 times or more 	 5% 			26%</a:t>
            </a:r>
            <a:r>
              <a:rPr lang="en-US" sz="1600" i="0" dirty="0">
                <a:solidFill>
                  <a:srgbClr val="000000"/>
                </a:solidFill>
                <a:effectLst/>
                <a:latin typeface="-apple-system"/>
              </a:rPr>
              <a:t>​</a:t>
            </a:r>
            <a:endParaRPr lang="en-US" sz="1600" i="0" dirty="0">
              <a:solidFill>
                <a:srgbClr val="000000"/>
              </a:solidFill>
              <a:effectLst/>
              <a:latin typeface="Arial" panose="020B0604020202020204" pitchFamily="34" charset="0"/>
            </a:endParaRPr>
          </a:p>
          <a:p>
            <a:pPr marL="0" indent="0">
              <a:buNone/>
            </a:pPr>
            <a:r>
              <a:rPr lang="en-GB" sz="1600" b="1" i="0" dirty="0">
                <a:solidFill>
                  <a:srgbClr val="212529"/>
                </a:solidFill>
                <a:effectLst/>
                <a:latin typeface="-apple-system"/>
              </a:rPr>
              <a:t>Effect of doing physical activity as a family on Participants Family?</a:t>
            </a:r>
          </a:p>
          <a:p>
            <a:pPr>
              <a:buFontTx/>
              <a:buChar char="-"/>
            </a:pPr>
            <a:r>
              <a:rPr lang="en-GB" sz="1600" dirty="0">
                <a:solidFill>
                  <a:srgbClr val="212529"/>
                </a:solidFill>
                <a:latin typeface="-apple-system"/>
              </a:rPr>
              <a:t>82% agreed or strongly agreed it brings us closer together</a:t>
            </a:r>
          </a:p>
          <a:p>
            <a:pPr>
              <a:buFontTx/>
              <a:buChar char="-"/>
            </a:pPr>
            <a:r>
              <a:rPr lang="en-GB" sz="1600" dirty="0">
                <a:solidFill>
                  <a:srgbClr val="212529"/>
                </a:solidFill>
                <a:latin typeface="-apple-system"/>
              </a:rPr>
              <a:t>82% agreed or strongly agreed it increases the amount of quality time we spend together</a:t>
            </a:r>
          </a:p>
          <a:p>
            <a:pPr>
              <a:buFontTx/>
              <a:buChar char="-"/>
            </a:pPr>
            <a:r>
              <a:rPr lang="en-GB" sz="1600" dirty="0">
                <a:solidFill>
                  <a:srgbClr val="212529"/>
                </a:solidFill>
                <a:latin typeface="-apple-system"/>
              </a:rPr>
              <a:t>61% agreed or strongly agreed it helped us be more open and honest when talking to one another</a:t>
            </a:r>
          </a:p>
          <a:p>
            <a:pPr marL="0" indent="0">
              <a:buNone/>
            </a:pPr>
            <a:r>
              <a:rPr lang="en-GB" sz="1600" b="1" dirty="0">
                <a:solidFill>
                  <a:srgbClr val="212529"/>
                </a:solidFill>
                <a:latin typeface="-apple-system"/>
              </a:rPr>
              <a:t>Do you intend to continue to be physically active as a family?</a:t>
            </a:r>
          </a:p>
          <a:p>
            <a:pPr>
              <a:buFontTx/>
              <a:buChar char="-"/>
            </a:pPr>
            <a:r>
              <a:rPr lang="en-GB" sz="1600" dirty="0">
                <a:solidFill>
                  <a:srgbClr val="212529"/>
                </a:solidFill>
                <a:latin typeface="-apple-system"/>
              </a:rPr>
              <a:t>50% said definitely; 29% said yes I hope so</a:t>
            </a:r>
          </a:p>
          <a:p>
            <a:pPr marL="0" indent="0">
              <a:buNone/>
            </a:pPr>
            <a:r>
              <a:rPr lang="en-GB" sz="1600" b="1" dirty="0">
                <a:solidFill>
                  <a:srgbClr val="212529"/>
                </a:solidFill>
                <a:latin typeface="-apple-system"/>
              </a:rPr>
              <a:t>Activity Levels</a:t>
            </a:r>
          </a:p>
          <a:p>
            <a:pPr marL="0" indent="0" fontAlgn="base">
              <a:buNone/>
            </a:pPr>
            <a:r>
              <a:rPr lang="en-US" sz="1600" dirty="0"/>
              <a:t>- 82 CYP have increased their activity levels after 12 weeks</a:t>
            </a:r>
          </a:p>
          <a:p>
            <a:pPr marL="0" indent="0" fontAlgn="base">
              <a:buNone/>
            </a:pPr>
            <a:r>
              <a:rPr lang="en-GB" sz="1600" dirty="0"/>
              <a:t>- 65 adults have increased their activity levels after 12 weeks</a:t>
            </a:r>
            <a:br>
              <a:rPr lang="en-GB" sz="1600" dirty="0">
                <a:solidFill>
                  <a:srgbClr val="212529"/>
                </a:solidFill>
                <a:latin typeface="-apple-system"/>
              </a:rPr>
            </a:br>
            <a:endParaRPr lang="en-GB" sz="1600" dirty="0">
              <a:solidFill>
                <a:srgbClr val="212529"/>
              </a:solidFill>
              <a:latin typeface="-apple-system"/>
            </a:endParaRPr>
          </a:p>
        </p:txBody>
      </p:sp>
    </p:spTree>
    <p:extLst>
      <p:ext uri="{BB962C8B-B14F-4D97-AF65-F5344CB8AC3E}">
        <p14:creationId xmlns:p14="http://schemas.microsoft.com/office/powerpoint/2010/main" val="2789902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602CDA-4FC7-4916-8E22-3A163A18B9C2}"/>
              </a:ext>
            </a:extLst>
          </p:cNvPr>
          <p:cNvSpPr>
            <a:spLocks noGrp="1"/>
          </p:cNvSpPr>
          <p:nvPr>
            <p:ph type="title"/>
          </p:nvPr>
        </p:nvSpPr>
        <p:spPr>
          <a:xfrm>
            <a:off x="466722" y="586855"/>
            <a:ext cx="3201366" cy="3387497"/>
          </a:xfrm>
        </p:spPr>
        <p:txBody>
          <a:bodyPr anchor="b">
            <a:normAutofit/>
          </a:bodyPr>
          <a:lstStyle/>
          <a:p>
            <a:pPr algn="ctr"/>
            <a:r>
              <a:rPr lang="en-GB" sz="4000" b="1" dirty="0">
                <a:solidFill>
                  <a:srgbClr val="FFFFFF"/>
                </a:solidFill>
              </a:rPr>
              <a:t>Sport and physical activity</a:t>
            </a:r>
          </a:p>
        </p:txBody>
      </p:sp>
      <p:sp>
        <p:nvSpPr>
          <p:cNvPr id="3" name="Content Placeholder 2">
            <a:extLst>
              <a:ext uri="{FF2B5EF4-FFF2-40B4-BE49-F238E27FC236}">
                <a16:creationId xmlns:a16="http://schemas.microsoft.com/office/drawing/2014/main" id="{E7396CF8-EF3B-4650-B13D-2186FF0FBCCF}"/>
              </a:ext>
            </a:extLst>
          </p:cNvPr>
          <p:cNvSpPr>
            <a:spLocks noGrp="1"/>
          </p:cNvSpPr>
          <p:nvPr>
            <p:ph idx="1"/>
          </p:nvPr>
        </p:nvSpPr>
        <p:spPr>
          <a:xfrm>
            <a:off x="4524869" y="90805"/>
            <a:ext cx="6861058" cy="6429375"/>
          </a:xfrm>
        </p:spPr>
        <p:txBody>
          <a:bodyPr anchor="ctr">
            <a:noAutofit/>
          </a:bodyPr>
          <a:lstStyle/>
          <a:p>
            <a:pPr marL="0" indent="0" algn="l" rtl="0" fontAlgn="base">
              <a:buNone/>
            </a:pPr>
            <a:r>
              <a:rPr lang="en-GB" sz="2000" b="1" dirty="0">
                <a:solidFill>
                  <a:srgbClr val="212529"/>
                </a:solidFill>
                <a:latin typeface="-apple-system"/>
              </a:rPr>
              <a:t>Where are CYP getting their sport and activity?</a:t>
            </a:r>
          </a:p>
          <a:p>
            <a:pPr algn="l" rtl="0" fontAlgn="base">
              <a:buFontTx/>
              <a:buChar char="-"/>
            </a:pPr>
            <a:r>
              <a:rPr lang="en-GB" sz="2000" dirty="0">
                <a:solidFill>
                  <a:srgbClr val="212529"/>
                </a:solidFill>
                <a:latin typeface="-apple-system"/>
              </a:rPr>
              <a:t>Most common activities are: Walking to and from school and other places; PE in school, Active Play</a:t>
            </a:r>
          </a:p>
          <a:p>
            <a:pPr algn="l" rtl="0" fontAlgn="base">
              <a:buFontTx/>
              <a:buChar char="-"/>
            </a:pPr>
            <a:r>
              <a:rPr lang="en-GB" sz="2000" dirty="0">
                <a:solidFill>
                  <a:srgbClr val="212529"/>
                </a:solidFill>
                <a:latin typeface="-apple-system"/>
              </a:rPr>
              <a:t>Only 7% swimming as an activity</a:t>
            </a:r>
          </a:p>
          <a:p>
            <a:pPr algn="l" rtl="0" fontAlgn="base">
              <a:buFontTx/>
              <a:buChar char="-"/>
            </a:pPr>
            <a:r>
              <a:rPr lang="en-GB" sz="2000" dirty="0">
                <a:solidFill>
                  <a:srgbClr val="212529"/>
                </a:solidFill>
                <a:latin typeface="-apple-system"/>
              </a:rPr>
              <a:t>Only 5% Cycling as one of their activities</a:t>
            </a:r>
          </a:p>
          <a:p>
            <a:pPr algn="l" rtl="0" fontAlgn="base">
              <a:buFontTx/>
              <a:buChar char="-"/>
            </a:pPr>
            <a:r>
              <a:rPr lang="en-GB" sz="2000" dirty="0">
                <a:solidFill>
                  <a:srgbClr val="212529"/>
                </a:solidFill>
                <a:latin typeface="-apple-system"/>
              </a:rPr>
              <a:t>9% attending a sports club</a:t>
            </a:r>
          </a:p>
          <a:p>
            <a:pPr marL="0" indent="0" algn="l" rtl="0" fontAlgn="base">
              <a:buNone/>
            </a:pPr>
            <a:endParaRPr lang="en-GB" sz="1600" b="1" dirty="0">
              <a:solidFill>
                <a:srgbClr val="212529"/>
              </a:solidFill>
              <a:latin typeface="-apple-system"/>
            </a:endParaRPr>
          </a:p>
          <a:p>
            <a:pPr marL="0" indent="0" algn="l" rtl="0" fontAlgn="base">
              <a:buNone/>
            </a:pPr>
            <a:r>
              <a:rPr lang="en-GB" sz="2000" b="1" i="0" u="none" strike="noStrike" dirty="0">
                <a:solidFill>
                  <a:srgbClr val="212529"/>
                </a:solidFill>
                <a:effectLst/>
                <a:latin typeface="-apple-system"/>
              </a:rPr>
              <a:t>After 12 weeks on the programme – CYP Attitudes to Sport/PA</a:t>
            </a:r>
          </a:p>
          <a:p>
            <a:pPr>
              <a:buFontTx/>
              <a:buChar char="-"/>
            </a:pPr>
            <a:r>
              <a:rPr lang="en-GB" sz="2000" dirty="0"/>
              <a:t>75% of young people understand why sport and exercise is good for them</a:t>
            </a:r>
          </a:p>
          <a:p>
            <a:pPr>
              <a:buFontTx/>
              <a:buChar char="-"/>
            </a:pPr>
            <a:r>
              <a:rPr lang="en-GB" sz="2000" dirty="0">
                <a:solidFill>
                  <a:srgbClr val="212529"/>
                </a:solidFill>
                <a:latin typeface="-apple-system"/>
              </a:rPr>
              <a:t>68% feel confident when doing exercise and sport</a:t>
            </a:r>
          </a:p>
          <a:p>
            <a:pPr>
              <a:buFontTx/>
              <a:buChar char="-"/>
            </a:pPr>
            <a:r>
              <a:rPr lang="en-GB" sz="2000" dirty="0">
                <a:solidFill>
                  <a:srgbClr val="212529"/>
                </a:solidFill>
                <a:latin typeface="-apple-system"/>
              </a:rPr>
              <a:t>71% know how to get involved and improve their skills in lots of different types of exercise and sport</a:t>
            </a:r>
          </a:p>
          <a:p>
            <a:pPr>
              <a:buFontTx/>
              <a:buChar char="-"/>
            </a:pPr>
            <a:r>
              <a:rPr lang="en-GB" sz="2000" dirty="0">
                <a:solidFill>
                  <a:srgbClr val="212529"/>
                </a:solidFill>
                <a:latin typeface="-apple-system"/>
              </a:rPr>
              <a:t>76% enjoy taking part in exercise and sport</a:t>
            </a:r>
            <a:endParaRPr lang="en-GB" sz="1600" dirty="0">
              <a:solidFill>
                <a:srgbClr val="212529"/>
              </a:solidFill>
              <a:latin typeface="-apple-system"/>
            </a:endParaRPr>
          </a:p>
        </p:txBody>
      </p:sp>
    </p:spTree>
    <p:extLst>
      <p:ext uri="{BB962C8B-B14F-4D97-AF65-F5344CB8AC3E}">
        <p14:creationId xmlns:p14="http://schemas.microsoft.com/office/powerpoint/2010/main" val="3139892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602CDA-4FC7-4916-8E22-3A163A18B9C2}"/>
              </a:ext>
            </a:extLst>
          </p:cNvPr>
          <p:cNvSpPr>
            <a:spLocks noGrp="1"/>
          </p:cNvSpPr>
          <p:nvPr>
            <p:ph type="title"/>
          </p:nvPr>
        </p:nvSpPr>
        <p:spPr>
          <a:xfrm>
            <a:off x="466722" y="586855"/>
            <a:ext cx="3201366" cy="3387497"/>
          </a:xfrm>
        </p:spPr>
        <p:txBody>
          <a:bodyPr anchor="b">
            <a:normAutofit/>
          </a:bodyPr>
          <a:lstStyle/>
          <a:p>
            <a:pPr algn="ctr"/>
            <a:r>
              <a:rPr lang="en-GB" sz="4000" b="1" dirty="0">
                <a:solidFill>
                  <a:srgbClr val="FFFFFF"/>
                </a:solidFill>
              </a:rPr>
              <a:t>Child Weight Management referrals</a:t>
            </a:r>
          </a:p>
        </p:txBody>
      </p:sp>
      <p:sp>
        <p:nvSpPr>
          <p:cNvPr id="3" name="Content Placeholder 2">
            <a:extLst>
              <a:ext uri="{FF2B5EF4-FFF2-40B4-BE49-F238E27FC236}">
                <a16:creationId xmlns:a16="http://schemas.microsoft.com/office/drawing/2014/main" id="{E7396CF8-EF3B-4650-B13D-2186FF0FBCCF}"/>
              </a:ext>
            </a:extLst>
          </p:cNvPr>
          <p:cNvSpPr>
            <a:spLocks noGrp="1"/>
          </p:cNvSpPr>
          <p:nvPr>
            <p:ph idx="1"/>
          </p:nvPr>
        </p:nvSpPr>
        <p:spPr>
          <a:xfrm>
            <a:off x="4524869" y="90805"/>
            <a:ext cx="6861058" cy="6429375"/>
          </a:xfrm>
        </p:spPr>
        <p:txBody>
          <a:bodyPr anchor="ctr">
            <a:noAutofit/>
          </a:bodyPr>
          <a:lstStyle/>
          <a:p>
            <a:pPr fontAlgn="base"/>
            <a:r>
              <a:rPr lang="en-GB" sz="3600" dirty="0">
                <a:solidFill>
                  <a:srgbClr val="000000"/>
                </a:solidFill>
                <a:latin typeface="Calibri" panose="020F0502020204030204" pitchFamily="34" charset="0"/>
              </a:rPr>
              <a:t>Year 1 referrals – 100% Improved their Physical Activity levels</a:t>
            </a:r>
          </a:p>
          <a:p>
            <a:pPr fontAlgn="base"/>
            <a:r>
              <a:rPr lang="en-GB" sz="3600" dirty="0">
                <a:solidFill>
                  <a:srgbClr val="000000"/>
                </a:solidFill>
                <a:latin typeface="Calibri" panose="020F0502020204030204" pitchFamily="34" charset="0"/>
              </a:rPr>
              <a:t>Year 7 referrals – 75% Improved their Physical Activity levels</a:t>
            </a:r>
          </a:p>
          <a:p>
            <a:pPr fontAlgn="base"/>
            <a:r>
              <a:rPr lang="en-GB" sz="3600" dirty="0">
                <a:solidFill>
                  <a:srgbClr val="000000"/>
                </a:solidFill>
                <a:latin typeface="Calibri" panose="020F0502020204030204" pitchFamily="34" charset="0"/>
              </a:rPr>
              <a:t>Verbal feedback from the families who attended has been really positive and some parents have reported that their children have lost weight.  </a:t>
            </a:r>
          </a:p>
        </p:txBody>
      </p:sp>
    </p:spTree>
    <p:extLst>
      <p:ext uri="{BB962C8B-B14F-4D97-AF65-F5344CB8AC3E}">
        <p14:creationId xmlns:p14="http://schemas.microsoft.com/office/powerpoint/2010/main" val="3111051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2">
            <a:extLst>
              <a:ext uri="{FF2B5EF4-FFF2-40B4-BE49-F238E27FC236}">
                <a16:creationId xmlns:a16="http://schemas.microsoft.com/office/drawing/2014/main" id="{08D06F2A-0942-4F03-B403-F2B769EEDFCD}"/>
              </a:ext>
            </a:extLst>
          </p:cNvPr>
          <p:cNvSpPr/>
          <p:nvPr/>
        </p:nvSpPr>
        <p:spPr>
          <a:xfrm>
            <a:off x="278234" y="982227"/>
            <a:ext cx="4017566" cy="2328534"/>
          </a:xfrm>
          <a:prstGeom prst="wedgeEllipseCallout">
            <a:avLst/>
          </a:prstGeom>
          <a:solidFill>
            <a:srgbClr val="00B0F0"/>
          </a:solidFill>
          <a:ln w="12700"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200" i="1" dirty="0">
                <a:cs typeface="Times New Roman" panose="02020603050405020304" pitchFamily="18" charset="0"/>
              </a:rPr>
              <a:t>Physical activities helped my daughter lose some weight and gain self-confidence. As a result, she become calmer and more approachable. Our relationship improved so much that we were able to have a mother- daughter conversation without shouting. She also made some friends who she is still in touch with.</a:t>
            </a:r>
          </a:p>
        </p:txBody>
      </p:sp>
      <p:sp>
        <p:nvSpPr>
          <p:cNvPr id="9" name="Speech Bubble: Rectangle with Corners Rounded 8">
            <a:extLst>
              <a:ext uri="{FF2B5EF4-FFF2-40B4-BE49-F238E27FC236}">
                <a16:creationId xmlns:a16="http://schemas.microsoft.com/office/drawing/2014/main" id="{53FB70F4-930A-430E-925E-A833710B9D9E}"/>
              </a:ext>
            </a:extLst>
          </p:cNvPr>
          <p:cNvSpPr/>
          <p:nvPr/>
        </p:nvSpPr>
        <p:spPr>
          <a:xfrm>
            <a:off x="6120667" y="1148081"/>
            <a:ext cx="2736303" cy="1384526"/>
          </a:xfrm>
          <a:prstGeom prst="wedgeRoundRect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i="1" dirty="0">
                <a:solidFill>
                  <a:schemeClr val="tx1"/>
                </a:solidFill>
                <a:cs typeface="Times New Roman" panose="02020603050405020304" pitchFamily="18" charset="0"/>
              </a:rPr>
              <a:t>It has been amazing to see parents and children playing together. It has been a bonding experience between parent and child.  The FFF activities enable the whole group to form positive relationships.</a:t>
            </a:r>
            <a:endParaRPr lang="en-GB" sz="1050" dirty="0">
              <a:solidFill>
                <a:schemeClr val="tx1"/>
              </a:solidFill>
              <a:effectLst/>
              <a:ea typeface="Calibri" panose="020F0502020204030204" pitchFamily="34" charset="0"/>
              <a:cs typeface="Times New Roman" panose="02020603050405020304" pitchFamily="18" charset="0"/>
            </a:endParaRPr>
          </a:p>
        </p:txBody>
      </p:sp>
      <p:sp>
        <p:nvSpPr>
          <p:cNvPr id="10" name="Speech Bubble: Rectangle with Corners Rounded 9">
            <a:extLst>
              <a:ext uri="{FF2B5EF4-FFF2-40B4-BE49-F238E27FC236}">
                <a16:creationId xmlns:a16="http://schemas.microsoft.com/office/drawing/2014/main" id="{F6BED799-9F0B-40BE-A6BC-571C7860FF32}"/>
              </a:ext>
            </a:extLst>
          </p:cNvPr>
          <p:cNvSpPr/>
          <p:nvPr/>
        </p:nvSpPr>
        <p:spPr>
          <a:xfrm>
            <a:off x="9048328" y="1148081"/>
            <a:ext cx="2516929" cy="1276965"/>
          </a:xfrm>
          <a:prstGeom prst="wedgeRoundRect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i="1" dirty="0">
                <a:solidFill>
                  <a:schemeClr val="tx1"/>
                </a:solidFill>
                <a:cs typeface="Times New Roman" panose="02020603050405020304" pitchFamily="18" charset="0"/>
              </a:rPr>
              <a:t>Both parents and children report having better communications, more time together and in the words of children more fun</a:t>
            </a:r>
          </a:p>
        </p:txBody>
      </p:sp>
      <p:sp>
        <p:nvSpPr>
          <p:cNvPr id="11" name="Speech Bubble: Rectangle with Corners Rounded 10">
            <a:extLst>
              <a:ext uri="{FF2B5EF4-FFF2-40B4-BE49-F238E27FC236}">
                <a16:creationId xmlns:a16="http://schemas.microsoft.com/office/drawing/2014/main" id="{C49DC257-81AF-4741-8E0A-FCD8E94CB33B}"/>
              </a:ext>
            </a:extLst>
          </p:cNvPr>
          <p:cNvSpPr/>
          <p:nvPr/>
        </p:nvSpPr>
        <p:spPr>
          <a:xfrm>
            <a:off x="9336360" y="2924944"/>
            <a:ext cx="2737881" cy="1669542"/>
          </a:xfrm>
          <a:prstGeom prst="wedgeRoundRect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200" i="1" dirty="0">
                <a:solidFill>
                  <a:schemeClr val="tx1"/>
                </a:solidFill>
                <a:cs typeface="Times New Roman" panose="02020603050405020304" pitchFamily="18" charset="0"/>
              </a:rPr>
              <a:t>I have seen the children really enjoy being active with their parents, and they regularly request activities/ games that they can be in a family ‘team’. The children visibly enjoy playing with their parents as opposed to being watched or cheered on by them.</a:t>
            </a:r>
          </a:p>
        </p:txBody>
      </p:sp>
      <p:sp>
        <p:nvSpPr>
          <p:cNvPr id="14" name="Speech Bubble: Rectangle with Corners Rounded 13">
            <a:extLst>
              <a:ext uri="{FF2B5EF4-FFF2-40B4-BE49-F238E27FC236}">
                <a16:creationId xmlns:a16="http://schemas.microsoft.com/office/drawing/2014/main" id="{6D55CBEA-2BA2-4A9C-A1C1-938B5683A6F9}"/>
              </a:ext>
            </a:extLst>
          </p:cNvPr>
          <p:cNvSpPr/>
          <p:nvPr/>
        </p:nvSpPr>
        <p:spPr>
          <a:xfrm>
            <a:off x="333145" y="3921625"/>
            <a:ext cx="1901644" cy="1345722"/>
          </a:xfrm>
          <a:prstGeom prst="wedgeRoundRect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i="1" dirty="0">
                <a:solidFill>
                  <a:schemeClr val="tx1"/>
                </a:solidFill>
                <a:cs typeface="Times New Roman" panose="02020603050405020304" pitchFamily="18" charset="0"/>
              </a:rPr>
              <a:t>'I like to see my children having fun but I also like that I’m having fun with them' </a:t>
            </a:r>
          </a:p>
        </p:txBody>
      </p:sp>
      <p:sp>
        <p:nvSpPr>
          <p:cNvPr id="15" name="Speech Bubble: Rectangle with Corners Rounded 14">
            <a:extLst>
              <a:ext uri="{FF2B5EF4-FFF2-40B4-BE49-F238E27FC236}">
                <a16:creationId xmlns:a16="http://schemas.microsoft.com/office/drawing/2014/main" id="{23991B81-6E9B-428F-B70A-19EA6DAE429A}"/>
              </a:ext>
            </a:extLst>
          </p:cNvPr>
          <p:cNvSpPr/>
          <p:nvPr/>
        </p:nvSpPr>
        <p:spPr>
          <a:xfrm>
            <a:off x="2421580" y="5312119"/>
            <a:ext cx="2216715" cy="1195995"/>
          </a:xfrm>
          <a:prstGeom prst="wedgeRoundRect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200" i="1" dirty="0">
                <a:solidFill>
                  <a:schemeClr val="tx1"/>
                </a:solidFill>
                <a:cs typeface="Times New Roman" panose="02020603050405020304" pitchFamily="18" charset="0"/>
              </a:rPr>
              <a:t>Physical activities and contact with other people helped us get rid of bad emotions, aggression and anger.</a:t>
            </a:r>
          </a:p>
        </p:txBody>
      </p:sp>
      <p:sp>
        <p:nvSpPr>
          <p:cNvPr id="17" name="Flowchart: Sequential Access Storage 16">
            <a:extLst>
              <a:ext uri="{FF2B5EF4-FFF2-40B4-BE49-F238E27FC236}">
                <a16:creationId xmlns:a16="http://schemas.microsoft.com/office/drawing/2014/main" id="{1A9B778E-FA6E-4D28-908A-9CD64E52D99A}"/>
              </a:ext>
            </a:extLst>
          </p:cNvPr>
          <p:cNvSpPr/>
          <p:nvPr/>
        </p:nvSpPr>
        <p:spPr>
          <a:xfrm>
            <a:off x="7141031" y="4603698"/>
            <a:ext cx="2952328" cy="2116614"/>
          </a:xfrm>
          <a:prstGeom prst="flowChartMagnetic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i="1" dirty="0">
                <a:solidFill>
                  <a:schemeClr val="tx1"/>
                </a:solidFill>
                <a:cs typeface="Times New Roman" panose="02020603050405020304" pitchFamily="18" charset="0"/>
              </a:rPr>
              <a:t>I think parents are given the confidence and tools to steer their family towards being active. I have seen parents ask me about other opportunities for themselves and their children outside of the session</a:t>
            </a:r>
          </a:p>
        </p:txBody>
      </p:sp>
      <p:sp>
        <p:nvSpPr>
          <p:cNvPr id="4" name="Rectangle 3">
            <a:extLst>
              <a:ext uri="{FF2B5EF4-FFF2-40B4-BE49-F238E27FC236}">
                <a16:creationId xmlns:a16="http://schemas.microsoft.com/office/drawing/2014/main" id="{67713D6B-22C5-43D8-AA9D-7E8EC6A9E16F}"/>
              </a:ext>
            </a:extLst>
          </p:cNvPr>
          <p:cNvSpPr/>
          <p:nvPr/>
        </p:nvSpPr>
        <p:spPr>
          <a:xfrm>
            <a:off x="6818671" y="232492"/>
            <a:ext cx="3597049" cy="523220"/>
          </a:xfrm>
          <a:prstGeom prst="rect">
            <a:avLst/>
          </a:prstGeom>
          <a:solidFill>
            <a:schemeClr val="accent6">
              <a:lumMod val="40000"/>
              <a:lumOff val="60000"/>
            </a:schemeClr>
          </a:solidFill>
          <a:ln>
            <a:solidFill>
              <a:schemeClr val="accent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800" b="1" dirty="0">
                <a:solidFill>
                  <a:schemeClr val="tx1"/>
                </a:solidFill>
              </a:rPr>
              <a:t>Member’s</a:t>
            </a:r>
            <a:r>
              <a:rPr lang="en-GB" sz="2800" dirty="0">
                <a:solidFill>
                  <a:schemeClr val="tx1"/>
                </a:solidFill>
              </a:rPr>
              <a:t> </a:t>
            </a:r>
            <a:r>
              <a:rPr lang="en-GB" sz="2800" b="1" dirty="0">
                <a:solidFill>
                  <a:schemeClr val="tx1"/>
                </a:solidFill>
              </a:rPr>
              <a:t>Feedback</a:t>
            </a:r>
            <a:r>
              <a:rPr lang="en-GB" sz="2800" dirty="0">
                <a:solidFill>
                  <a:schemeClr val="tx1"/>
                </a:solidFill>
              </a:rPr>
              <a:t> </a:t>
            </a:r>
          </a:p>
        </p:txBody>
      </p:sp>
      <p:sp>
        <p:nvSpPr>
          <p:cNvPr id="19" name="Rectangle 18">
            <a:extLst>
              <a:ext uri="{FF2B5EF4-FFF2-40B4-BE49-F238E27FC236}">
                <a16:creationId xmlns:a16="http://schemas.microsoft.com/office/drawing/2014/main" id="{D145A102-A96E-4080-85A2-0C066ADB7715}"/>
              </a:ext>
            </a:extLst>
          </p:cNvPr>
          <p:cNvSpPr/>
          <p:nvPr/>
        </p:nvSpPr>
        <p:spPr>
          <a:xfrm>
            <a:off x="551384" y="232492"/>
            <a:ext cx="3597049" cy="523220"/>
          </a:xfrm>
          <a:prstGeom prst="rect">
            <a:avLst/>
          </a:prstGeom>
          <a:solidFill>
            <a:schemeClr val="accent6">
              <a:lumMod val="40000"/>
              <a:lumOff val="60000"/>
            </a:schemeClr>
          </a:solidFill>
          <a:ln>
            <a:solidFill>
              <a:schemeClr val="accent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800" b="1" dirty="0">
                <a:solidFill>
                  <a:schemeClr val="tx1"/>
                </a:solidFill>
              </a:rPr>
              <a:t>Participant’s</a:t>
            </a:r>
            <a:r>
              <a:rPr lang="en-GB" sz="2800" dirty="0">
                <a:solidFill>
                  <a:schemeClr val="tx1"/>
                </a:solidFill>
              </a:rPr>
              <a:t> </a:t>
            </a:r>
            <a:r>
              <a:rPr lang="en-GB" sz="2800" b="1" dirty="0">
                <a:solidFill>
                  <a:schemeClr val="tx1"/>
                </a:solidFill>
              </a:rPr>
              <a:t>Feedback</a:t>
            </a:r>
            <a:r>
              <a:rPr lang="en-GB" sz="2800" dirty="0">
                <a:solidFill>
                  <a:schemeClr val="tx1"/>
                </a:solidFill>
              </a:rPr>
              <a:t> </a:t>
            </a:r>
          </a:p>
        </p:txBody>
      </p:sp>
      <p:pic>
        <p:nvPicPr>
          <p:cNvPr id="31" name="Picture 30">
            <a:extLst>
              <a:ext uri="{FF2B5EF4-FFF2-40B4-BE49-F238E27FC236}">
                <a16:creationId xmlns:a16="http://schemas.microsoft.com/office/drawing/2014/main" id="{5F67180F-2E08-4E9C-8C07-B8EC3BABD9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9194" y="2912979"/>
            <a:ext cx="3258938" cy="2172625"/>
          </a:xfrm>
          <a:prstGeom prst="rect">
            <a:avLst/>
          </a:prstGeom>
        </p:spPr>
      </p:pic>
    </p:spTree>
    <p:extLst>
      <p:ext uri="{BB962C8B-B14F-4D97-AF65-F5344CB8AC3E}">
        <p14:creationId xmlns:p14="http://schemas.microsoft.com/office/powerpoint/2010/main" val="3643829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3616-F800-4B75-A698-D6AE2972021E}"/>
              </a:ext>
            </a:extLst>
          </p:cNvPr>
          <p:cNvSpPr>
            <a:spLocks noGrp="1"/>
          </p:cNvSpPr>
          <p:nvPr>
            <p:ph type="title"/>
          </p:nvPr>
        </p:nvSpPr>
        <p:spPr>
          <a:xfrm>
            <a:off x="970280" y="2478405"/>
            <a:ext cx="10515600" cy="1325563"/>
          </a:xfrm>
        </p:spPr>
        <p:txBody>
          <a:bodyPr/>
          <a:lstStyle/>
          <a:p>
            <a:pPr algn="ctr"/>
            <a:r>
              <a:rPr lang="en-GB" dirty="0">
                <a:hlinkClick r:id="rId2"/>
              </a:rPr>
              <a:t>https://youtu.be/Evok9h8IAHA</a:t>
            </a:r>
            <a:r>
              <a:rPr lang="en-GB" dirty="0"/>
              <a:t> </a:t>
            </a:r>
            <a:br>
              <a:rPr lang="en-US" dirty="0"/>
            </a:br>
            <a:endParaRPr lang="en-GB" dirty="0"/>
          </a:p>
        </p:txBody>
      </p:sp>
    </p:spTree>
    <p:extLst>
      <p:ext uri="{BB962C8B-B14F-4D97-AF65-F5344CB8AC3E}">
        <p14:creationId xmlns:p14="http://schemas.microsoft.com/office/powerpoint/2010/main" val="3537155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E6DC7-8BD6-45B1-B3D2-004492902504}"/>
              </a:ext>
            </a:extLst>
          </p:cNvPr>
          <p:cNvSpPr>
            <a:spLocks noGrp="1"/>
          </p:cNvSpPr>
          <p:nvPr>
            <p:ph type="title"/>
          </p:nvPr>
        </p:nvSpPr>
        <p:spPr>
          <a:xfrm>
            <a:off x="766800" y="224222"/>
            <a:ext cx="10515600" cy="685800"/>
          </a:xfrm>
        </p:spPr>
        <p:txBody>
          <a:bodyPr>
            <a:normAutofit/>
          </a:bodyPr>
          <a:lstStyle/>
          <a:p>
            <a:pPr algn="ctr"/>
            <a:r>
              <a:rPr lang="en-GB" sz="3600" dirty="0">
                <a:effectLst>
                  <a:outerShdw blurRad="38100" dist="38100" dir="2700000" algn="tl">
                    <a:srgbClr val="000000">
                      <a:alpha val="43137"/>
                    </a:srgbClr>
                  </a:outerShdw>
                </a:effectLst>
              </a:rPr>
              <a:t>Case Study – Behaviour change </a:t>
            </a:r>
          </a:p>
        </p:txBody>
      </p:sp>
      <p:sp>
        <p:nvSpPr>
          <p:cNvPr id="3" name="Rectangle: Rounded Corners 2">
            <a:extLst>
              <a:ext uri="{FF2B5EF4-FFF2-40B4-BE49-F238E27FC236}">
                <a16:creationId xmlns:a16="http://schemas.microsoft.com/office/drawing/2014/main" id="{46037A30-C622-4FD8-8B1D-9D96FCE11FF5}"/>
              </a:ext>
            </a:extLst>
          </p:cNvPr>
          <p:cNvSpPr/>
          <p:nvPr/>
        </p:nvSpPr>
        <p:spPr>
          <a:xfrm>
            <a:off x="623392" y="1522870"/>
            <a:ext cx="10802416" cy="4569407"/>
          </a:xfrm>
          <a:prstGeom prst="roundRect">
            <a:avLst/>
          </a:prstGeom>
          <a:solidFill>
            <a:schemeClr val="accent6">
              <a:lumMod val="40000"/>
              <a:lumOff val="60000"/>
            </a:schemeClr>
          </a:solidFill>
          <a:ln>
            <a:solidFill>
              <a:schemeClr val="accent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nSpc>
                <a:spcPct val="107000"/>
              </a:lnSpc>
              <a:spcAft>
                <a:spcPts val="800"/>
              </a:spcAft>
            </a:pPr>
            <a:r>
              <a:rPr lang="en-GB" sz="14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have two children son, Rafal, who is ten and thirteen years old daughter, Evelina.</a:t>
            </a:r>
          </a:p>
          <a:p>
            <a:pPr>
              <a:lnSpc>
                <a:spcPct val="107000"/>
              </a:lnSpc>
              <a:spcAft>
                <a:spcPts val="800"/>
              </a:spcAft>
            </a:pPr>
            <a:r>
              <a:rPr lang="en-GB" sz="14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joined the Fun Fit Family project with YES in May 2019. Me and my children went through very difficult experience in life.  We were scared, aggressive and lacking assertiveness and confidence. </a:t>
            </a:r>
          </a:p>
          <a:p>
            <a:pPr>
              <a:lnSpc>
                <a:spcPct val="107000"/>
              </a:lnSpc>
              <a:spcAft>
                <a:spcPts val="800"/>
              </a:spcAft>
            </a:pPr>
            <a:r>
              <a:rPr lang="en-GB" sz="14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With Fun Fit Families we were trying to start a new life.</a:t>
            </a:r>
          </a:p>
          <a:p>
            <a:pPr>
              <a:lnSpc>
                <a:spcPct val="107000"/>
              </a:lnSpc>
              <a:spcAft>
                <a:spcPts val="800"/>
              </a:spcAft>
            </a:pPr>
            <a:r>
              <a:rPr lang="en-GB" sz="14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My son Rafal did not like to do any physical activities and was reluctant to join the Fun Fit Families programme. </a:t>
            </a:r>
          </a:p>
          <a:p>
            <a:pPr>
              <a:lnSpc>
                <a:spcPct val="107000"/>
              </a:lnSpc>
              <a:spcAft>
                <a:spcPts val="800"/>
              </a:spcAft>
            </a:pPr>
            <a:r>
              <a:rPr lang="en-GB" sz="14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After attending a few sessions his attitude and behaviour started to change and he became interested in the activities and liked the contact with other children. He made new friends and became a self-confident boy liking fun games and team play activities. </a:t>
            </a:r>
          </a:p>
          <a:p>
            <a:pPr>
              <a:lnSpc>
                <a:spcPct val="107000"/>
              </a:lnSpc>
              <a:spcAft>
                <a:spcPts val="800"/>
              </a:spcAft>
            </a:pPr>
            <a:r>
              <a:rPr lang="en-GB" sz="14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My daughter Evelina lacked her confidence and was distrustful. She had difficulties to make friends.</a:t>
            </a:r>
          </a:p>
          <a:p>
            <a:pPr>
              <a:lnSpc>
                <a:spcPct val="107000"/>
              </a:lnSpc>
              <a:spcAft>
                <a:spcPts val="800"/>
              </a:spcAft>
            </a:pPr>
            <a:r>
              <a:rPr lang="en-GB" sz="14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Physical activities helped her lose some weight and gain self-confidence. As a result, she become calmer and more approachable. Our relationship improved so much that we were able to have a mother- daughter conversation without shouting. She also made some friends who she is still in touch with.</a:t>
            </a:r>
          </a:p>
          <a:p>
            <a:pPr>
              <a:lnSpc>
                <a:spcPct val="107000"/>
              </a:lnSpc>
              <a:spcAft>
                <a:spcPts val="800"/>
              </a:spcAft>
            </a:pPr>
            <a:r>
              <a:rPr lang="en-GB" sz="14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am very grateful to YES and Fun Fit Families for giving us our family relationship back and for all you have done for us. It took three months to change our lives.</a:t>
            </a:r>
          </a:p>
          <a:p>
            <a:pPr>
              <a:lnSpc>
                <a:spcPct val="107000"/>
              </a:lnSpc>
              <a:spcAft>
                <a:spcPts val="800"/>
              </a:spcAft>
            </a:pPr>
            <a:r>
              <a:rPr lang="en-GB" sz="14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Physical activities and contact with other people helped us get rid of bad emotions, aggression and anger.</a:t>
            </a:r>
            <a:endParaRPr lang="en-GB" sz="1600" i="1" dirty="0">
              <a:solidFill>
                <a:schemeClr val="tx1"/>
              </a:solidFill>
            </a:endParaRPr>
          </a:p>
        </p:txBody>
      </p:sp>
      <p:pic>
        <p:nvPicPr>
          <p:cNvPr id="7" name="Picture 6">
            <a:extLst>
              <a:ext uri="{FF2B5EF4-FFF2-40B4-BE49-F238E27FC236}">
                <a16:creationId xmlns:a16="http://schemas.microsoft.com/office/drawing/2014/main" id="{DD67BAE3-4C34-4C1B-AF4F-022BE113ED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0456" y="28844"/>
            <a:ext cx="1584176" cy="1168920"/>
          </a:xfrm>
          <a:prstGeom prst="rect">
            <a:avLst/>
          </a:prstGeom>
        </p:spPr>
      </p:pic>
    </p:spTree>
    <p:extLst>
      <p:ext uri="{BB962C8B-B14F-4D97-AF65-F5344CB8AC3E}">
        <p14:creationId xmlns:p14="http://schemas.microsoft.com/office/powerpoint/2010/main" val="3515340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E6DC7-8BD6-45B1-B3D2-004492902504}"/>
              </a:ext>
            </a:extLst>
          </p:cNvPr>
          <p:cNvSpPr>
            <a:spLocks noGrp="1"/>
          </p:cNvSpPr>
          <p:nvPr>
            <p:ph type="title"/>
          </p:nvPr>
        </p:nvSpPr>
        <p:spPr>
          <a:xfrm>
            <a:off x="838200" y="96705"/>
            <a:ext cx="10515600" cy="685800"/>
          </a:xfrm>
        </p:spPr>
        <p:txBody>
          <a:bodyPr>
            <a:normAutofit/>
          </a:bodyPr>
          <a:lstStyle/>
          <a:p>
            <a:pPr algn="ctr"/>
            <a:r>
              <a:rPr lang="en-GB" sz="3600" dirty="0">
                <a:effectLst>
                  <a:outerShdw blurRad="38100" dist="38100" dir="2700000" algn="tl">
                    <a:srgbClr val="000000">
                      <a:alpha val="43137"/>
                    </a:srgbClr>
                  </a:outerShdw>
                </a:effectLst>
              </a:rPr>
              <a:t>Case Study - Health </a:t>
            </a:r>
          </a:p>
        </p:txBody>
      </p:sp>
      <p:sp>
        <p:nvSpPr>
          <p:cNvPr id="3" name="Rectangle: Rounded Corners 2">
            <a:extLst>
              <a:ext uri="{FF2B5EF4-FFF2-40B4-BE49-F238E27FC236}">
                <a16:creationId xmlns:a16="http://schemas.microsoft.com/office/drawing/2014/main" id="{46037A30-C622-4FD8-8B1D-9D96FCE11FF5}"/>
              </a:ext>
            </a:extLst>
          </p:cNvPr>
          <p:cNvSpPr/>
          <p:nvPr/>
        </p:nvSpPr>
        <p:spPr>
          <a:xfrm>
            <a:off x="623392" y="1324269"/>
            <a:ext cx="10802416" cy="4966608"/>
          </a:xfrm>
          <a:prstGeom prst="roundRect">
            <a:avLst/>
          </a:prstGeom>
          <a:solidFill>
            <a:schemeClr val="accent6">
              <a:lumMod val="40000"/>
              <a:lumOff val="60000"/>
            </a:schemeClr>
          </a:solidFill>
          <a:ln>
            <a:solidFill>
              <a:schemeClr val="accent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nSpc>
                <a:spcPct val="107000"/>
              </a:lnSpc>
              <a:spcAft>
                <a:spcPts val="800"/>
              </a:spcAft>
            </a:pPr>
            <a:r>
              <a:rPr lang="en-GB"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are an Asian family living in Brent with my husband and two daughters 10 &amp; 4 years old.</a:t>
            </a:r>
          </a:p>
          <a:p>
            <a:pPr>
              <a:lnSpc>
                <a:spcPct val="107000"/>
              </a:lnSpc>
              <a:spcAft>
                <a:spcPts val="800"/>
              </a:spcAft>
            </a:pPr>
            <a:r>
              <a:rPr lang="en-GB"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were introduced to Fun Fit Family project with YES at Wembley Park Primary School that my daughters are attending to.</a:t>
            </a:r>
          </a:p>
          <a:p>
            <a:pPr>
              <a:lnSpc>
                <a:spcPct val="107000"/>
              </a:lnSpc>
              <a:spcAft>
                <a:spcPts val="800"/>
              </a:spcAft>
            </a:pPr>
            <a:r>
              <a:rPr lang="en-GB"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school informed us that YES will deliver activities at school premises after the school hours and those are for the children as well as the parents. We did find it very attractive as we could spend some time together as well as meet other parents and my daughters could see their friends and play with them.</a:t>
            </a:r>
          </a:p>
          <a:p>
            <a:pPr>
              <a:lnSpc>
                <a:spcPct val="107000"/>
              </a:lnSpc>
              <a:spcAft>
                <a:spcPts val="800"/>
              </a:spcAft>
            </a:pPr>
            <a:r>
              <a:rPr lang="en-GB"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My daughters were very keen to join especially because their class mates were going to be there. We all joined the project at the beginning of December and like it since.</a:t>
            </a:r>
          </a:p>
          <a:p>
            <a:pPr>
              <a:lnSpc>
                <a:spcPct val="107000"/>
              </a:lnSpc>
              <a:spcAft>
                <a:spcPts val="800"/>
              </a:spcAft>
            </a:pPr>
            <a:r>
              <a:rPr lang="en-GB"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My personal benefit for the project is that I have been diagnosed with diabetics and was advised to do more exercises for my health benefit. Therefore, it was a great opportunity for me to keep active and at the same time enjoy myself and meet other parents. </a:t>
            </a:r>
          </a:p>
          <a:p>
            <a:pPr>
              <a:lnSpc>
                <a:spcPct val="107000"/>
              </a:lnSpc>
              <a:spcAft>
                <a:spcPts val="800"/>
              </a:spcAft>
            </a:pPr>
            <a:r>
              <a:rPr lang="en-GB"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When the pandemic started, and we all went to lock down I was concerned for myself and my family about keeping active and healthy.</a:t>
            </a:r>
          </a:p>
          <a:p>
            <a:pPr>
              <a:lnSpc>
                <a:spcPct val="107000"/>
              </a:lnSpc>
              <a:spcAft>
                <a:spcPts val="800"/>
              </a:spcAft>
            </a:pPr>
            <a:r>
              <a:rPr lang="en-GB"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was very pleased to discover that YES was providing sessions online and we could keep being active at home.</a:t>
            </a:r>
          </a:p>
          <a:p>
            <a:pPr>
              <a:lnSpc>
                <a:spcPct val="107000"/>
              </a:lnSpc>
              <a:spcAft>
                <a:spcPts val="800"/>
              </a:spcAft>
            </a:pPr>
            <a:r>
              <a:rPr lang="en-GB"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 keeps my family happy and active. Despite the lock down we are still doing our activities, following the exercises online and also doing some dancing at home with my girls and going daily for a walk.</a:t>
            </a:r>
          </a:p>
          <a:p>
            <a:pPr>
              <a:lnSpc>
                <a:spcPct val="107000"/>
              </a:lnSpc>
              <a:spcAft>
                <a:spcPts val="800"/>
              </a:spcAft>
            </a:pPr>
            <a:r>
              <a:rPr lang="en-GB"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 helped me and my family to keep active, happy and healthy.</a:t>
            </a:r>
          </a:p>
          <a:p>
            <a:endParaRPr lang="en-GB" sz="1600" i="1" dirty="0">
              <a:solidFill>
                <a:schemeClr val="tx1"/>
              </a:solidFill>
            </a:endParaRPr>
          </a:p>
        </p:txBody>
      </p:sp>
      <p:pic>
        <p:nvPicPr>
          <p:cNvPr id="5" name="Picture 4">
            <a:extLst>
              <a:ext uri="{FF2B5EF4-FFF2-40B4-BE49-F238E27FC236}">
                <a16:creationId xmlns:a16="http://schemas.microsoft.com/office/drawing/2014/main" id="{B37E2C78-4783-408F-9AAD-0AC7AFD16C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472" y="57663"/>
            <a:ext cx="1446159" cy="1067081"/>
          </a:xfrm>
          <a:prstGeom prst="rect">
            <a:avLst/>
          </a:prstGeom>
        </p:spPr>
      </p:pic>
    </p:spTree>
    <p:extLst>
      <p:ext uri="{BB962C8B-B14F-4D97-AF65-F5344CB8AC3E}">
        <p14:creationId xmlns:p14="http://schemas.microsoft.com/office/powerpoint/2010/main" val="332456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pPr algn="ctr"/>
            <a:r>
              <a:rPr lang="en-GB" sz="6000" b="1" dirty="0" err="1">
                <a:solidFill>
                  <a:schemeClr val="bg1"/>
                </a:solidFill>
              </a:rPr>
              <a:t>FunFit</a:t>
            </a:r>
            <a:r>
              <a:rPr lang="en-GB" sz="6000" b="1" dirty="0">
                <a:solidFill>
                  <a:schemeClr val="bg1"/>
                </a:solidFill>
              </a:rPr>
              <a:t> Families</a:t>
            </a:r>
          </a:p>
        </p:txBody>
      </p:sp>
      <p:graphicFrame>
        <p:nvGraphicFramePr>
          <p:cNvPr id="5" name="Content Placeholder 2">
            <a:extLst>
              <a:ext uri="{FF2B5EF4-FFF2-40B4-BE49-F238E27FC236}">
                <a16:creationId xmlns:a16="http://schemas.microsoft.com/office/drawing/2014/main" id="{3AEA3D1C-E73A-4187-A01B-05A110F0492D}"/>
              </a:ext>
            </a:extLst>
          </p:cNvPr>
          <p:cNvGraphicFramePr>
            <a:graphicFrameLocks noGrp="1"/>
          </p:cNvGraphicFramePr>
          <p:nvPr>
            <p:ph idx="1"/>
            <p:extLst>
              <p:ext uri="{D42A27DB-BD31-4B8C-83A1-F6EECF244321}">
                <p14:modId xmlns:p14="http://schemas.microsoft.com/office/powerpoint/2010/main" val="1860313063"/>
              </p:ext>
            </p:extLst>
          </p:nvPr>
        </p:nvGraphicFramePr>
        <p:xfrm>
          <a:off x="5222240" y="202181"/>
          <a:ext cx="6969760" cy="6341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5867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FC9CCD-8F35-4BD5-9671-426D8632CB43}"/>
              </a:ext>
            </a:extLst>
          </p:cNvPr>
          <p:cNvSpPr>
            <a:spLocks noGrp="1"/>
          </p:cNvSpPr>
          <p:nvPr>
            <p:ph type="title"/>
          </p:nvPr>
        </p:nvSpPr>
        <p:spPr>
          <a:xfrm>
            <a:off x="527538" y="4756638"/>
            <a:ext cx="11139854" cy="1771317"/>
          </a:xfrm>
        </p:spPr>
        <p:txBody>
          <a:bodyPr vert="horz" lIns="91440" tIns="45720" rIns="91440" bIns="45720" rtlCol="0" anchor="b">
            <a:normAutofit fontScale="90000"/>
          </a:bodyPr>
          <a:lstStyle/>
          <a:p>
            <a:pPr algn="ctr"/>
            <a:r>
              <a:rPr lang="en-US" sz="5400" dirty="0">
                <a:solidFill>
                  <a:srgbClr val="FFFFFF"/>
                </a:solidFill>
              </a:rPr>
              <a:t>FFF Resource Booklet</a:t>
            </a:r>
            <a:br>
              <a:rPr lang="en-US" sz="5400" dirty="0">
                <a:solidFill>
                  <a:srgbClr val="FFFFFF"/>
                </a:solidFill>
              </a:rPr>
            </a:br>
            <a:r>
              <a:rPr lang="en-US" sz="5400" dirty="0">
                <a:solidFill>
                  <a:srgbClr val="FFFFFF"/>
                </a:solidFill>
              </a:rPr>
              <a:t>12 Week </a:t>
            </a:r>
            <a:r>
              <a:rPr lang="en-US" sz="5400" dirty="0" err="1">
                <a:solidFill>
                  <a:srgbClr val="FFFFFF"/>
                </a:solidFill>
              </a:rPr>
              <a:t>Programme</a:t>
            </a:r>
            <a:r>
              <a:rPr lang="en-US" sz="5400" dirty="0">
                <a:solidFill>
                  <a:srgbClr val="FFFFFF"/>
                </a:solidFill>
              </a:rPr>
              <a:t> – Parents &amp; Children</a:t>
            </a:r>
          </a:p>
        </p:txBody>
      </p:sp>
      <p:pic>
        <p:nvPicPr>
          <p:cNvPr id="4" name="Content Placeholder 3">
            <a:extLst>
              <a:ext uri="{FF2B5EF4-FFF2-40B4-BE49-F238E27FC236}">
                <a16:creationId xmlns:a16="http://schemas.microsoft.com/office/drawing/2014/main" id="{943B7258-4EBE-4EE4-908A-E6F5CFBE5C8C}"/>
              </a:ext>
            </a:extLst>
          </p:cNvPr>
          <p:cNvPicPr>
            <a:picLocks noGrp="1" noChangeAspect="1"/>
          </p:cNvPicPr>
          <p:nvPr>
            <p:ph idx="1"/>
          </p:nvPr>
        </p:nvPicPr>
        <p:blipFill>
          <a:blip r:embed="rId2"/>
          <a:stretch>
            <a:fillRect/>
          </a:stretch>
        </p:blipFill>
        <p:spPr>
          <a:xfrm>
            <a:off x="618681" y="307731"/>
            <a:ext cx="2828327" cy="3997637"/>
          </a:xfrm>
          <a:prstGeom prst="rect">
            <a:avLst/>
          </a:prstGeom>
        </p:spPr>
      </p:pic>
      <p:pic>
        <p:nvPicPr>
          <p:cNvPr id="8" name="Picture 7">
            <a:extLst>
              <a:ext uri="{FF2B5EF4-FFF2-40B4-BE49-F238E27FC236}">
                <a16:creationId xmlns:a16="http://schemas.microsoft.com/office/drawing/2014/main" id="{D0CB119B-0E61-4AB6-ACE2-6D6144C2D52F}"/>
              </a:ext>
            </a:extLst>
          </p:cNvPr>
          <p:cNvPicPr>
            <a:picLocks noChangeAspect="1"/>
          </p:cNvPicPr>
          <p:nvPr/>
        </p:nvPicPr>
        <p:blipFill>
          <a:blip r:embed="rId3"/>
          <a:stretch>
            <a:fillRect/>
          </a:stretch>
        </p:blipFill>
        <p:spPr>
          <a:xfrm>
            <a:off x="4653247" y="307731"/>
            <a:ext cx="2898287" cy="3997637"/>
          </a:xfrm>
          <a:prstGeom prst="rect">
            <a:avLst/>
          </a:prstGeom>
        </p:spPr>
      </p:pic>
      <p:cxnSp>
        <p:nvCxnSpPr>
          <p:cNvPr id="23" name="Straight Connector 22">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64CC039-925A-40DD-8F7B-8754172D8089}"/>
              </a:ext>
            </a:extLst>
          </p:cNvPr>
          <p:cNvPicPr>
            <a:picLocks noChangeAspect="1"/>
          </p:cNvPicPr>
          <p:nvPr/>
        </p:nvPicPr>
        <p:blipFill>
          <a:blip r:embed="rId4"/>
          <a:stretch>
            <a:fillRect/>
          </a:stretch>
        </p:blipFill>
        <p:spPr>
          <a:xfrm>
            <a:off x="8802486" y="330045"/>
            <a:ext cx="2718393" cy="3997637"/>
          </a:xfrm>
          <a:prstGeom prst="rect">
            <a:avLst/>
          </a:prstGeom>
        </p:spPr>
      </p:pic>
      <p:cxnSp>
        <p:nvCxnSpPr>
          <p:cNvPr id="25" name="Straight Connector 24">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820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827C3C-D52F-46CE-A441-3CD6A1A6A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52A8B51-0A89-497B-B882-6658E029A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CD0A696-4C70-4EE1-8512-EAE6B17F3AEA}"/>
              </a:ext>
            </a:extLst>
          </p:cNvPr>
          <p:cNvPicPr>
            <a:picLocks noChangeAspect="1"/>
          </p:cNvPicPr>
          <p:nvPr/>
        </p:nvPicPr>
        <p:blipFill>
          <a:blip r:embed="rId2"/>
          <a:stretch>
            <a:fillRect/>
          </a:stretch>
        </p:blipFill>
        <p:spPr>
          <a:xfrm>
            <a:off x="965200" y="1288418"/>
            <a:ext cx="2879083" cy="4281163"/>
          </a:xfrm>
          <a:prstGeom prst="rect">
            <a:avLst/>
          </a:prstGeom>
        </p:spPr>
      </p:pic>
      <p:sp>
        <p:nvSpPr>
          <p:cNvPr id="15" name="Rectangle 14">
            <a:extLst>
              <a:ext uri="{FF2B5EF4-FFF2-40B4-BE49-F238E27FC236}">
                <a16:creationId xmlns:a16="http://schemas.microsoft.com/office/drawing/2014/main" id="{EB1CEFBF-6F09-4052-862B-E219DA157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6882"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E7CA2B2-E60A-4DD1-B331-B8EDDC62B149}"/>
              </a:ext>
            </a:extLst>
          </p:cNvPr>
          <p:cNvPicPr>
            <a:picLocks noChangeAspect="1"/>
          </p:cNvPicPr>
          <p:nvPr/>
        </p:nvPicPr>
        <p:blipFill>
          <a:blip r:embed="rId3"/>
          <a:stretch>
            <a:fillRect/>
          </a:stretch>
        </p:blipFill>
        <p:spPr>
          <a:xfrm>
            <a:off x="4647976" y="1349824"/>
            <a:ext cx="2880360" cy="4159365"/>
          </a:xfrm>
          <a:prstGeom prst="rect">
            <a:avLst/>
          </a:prstGeom>
        </p:spPr>
      </p:pic>
      <p:sp>
        <p:nvSpPr>
          <p:cNvPr id="17" name="Rectangle 16">
            <a:extLst>
              <a:ext uri="{FF2B5EF4-FFF2-40B4-BE49-F238E27FC236}">
                <a16:creationId xmlns:a16="http://schemas.microsoft.com/office/drawing/2014/main" id="{BCB5D417-2A71-445D-B4C7-9E814D633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84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F0C6D80-A51E-4DAE-A9C4-0EAA5D560F90}"/>
              </a:ext>
            </a:extLst>
          </p:cNvPr>
          <p:cNvPicPr>
            <a:picLocks noGrp="1" noChangeAspect="1"/>
          </p:cNvPicPr>
          <p:nvPr>
            <p:ph idx="1"/>
          </p:nvPr>
        </p:nvPicPr>
        <p:blipFill>
          <a:blip r:embed="rId4"/>
          <a:stretch>
            <a:fillRect/>
          </a:stretch>
        </p:blipFill>
        <p:spPr>
          <a:xfrm>
            <a:off x="8343941" y="1515139"/>
            <a:ext cx="2880360" cy="3827721"/>
          </a:xfrm>
          <a:prstGeom prst="rect">
            <a:avLst/>
          </a:prstGeom>
        </p:spPr>
      </p:pic>
    </p:spTree>
    <p:extLst>
      <p:ext uri="{BB962C8B-B14F-4D97-AF65-F5344CB8AC3E}">
        <p14:creationId xmlns:p14="http://schemas.microsoft.com/office/powerpoint/2010/main" val="591489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E51B99-CA4B-47A7-9D8E-CA207AE162A3}"/>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Progress and Rewards!</a:t>
            </a:r>
          </a:p>
        </p:txBody>
      </p:sp>
      <p:pic>
        <p:nvPicPr>
          <p:cNvPr id="4" name="Content Placeholder 3">
            <a:extLst>
              <a:ext uri="{FF2B5EF4-FFF2-40B4-BE49-F238E27FC236}">
                <a16:creationId xmlns:a16="http://schemas.microsoft.com/office/drawing/2014/main" id="{F8B5FA0D-A2CA-4459-A48E-E073F9471403}"/>
              </a:ext>
            </a:extLst>
          </p:cNvPr>
          <p:cNvPicPr>
            <a:picLocks noGrp="1" noChangeAspect="1"/>
          </p:cNvPicPr>
          <p:nvPr>
            <p:ph idx="1"/>
          </p:nvPr>
        </p:nvPicPr>
        <p:blipFill>
          <a:blip r:embed="rId2"/>
          <a:stretch>
            <a:fillRect/>
          </a:stretch>
        </p:blipFill>
        <p:spPr>
          <a:xfrm rot="5400000">
            <a:off x="5768993" y="37485"/>
            <a:ext cx="4797344" cy="6780700"/>
          </a:xfrm>
          <a:prstGeom prst="rect">
            <a:avLst/>
          </a:prstGeom>
        </p:spPr>
      </p:pic>
    </p:spTree>
    <p:extLst>
      <p:ext uri="{BB962C8B-B14F-4D97-AF65-F5344CB8AC3E}">
        <p14:creationId xmlns:p14="http://schemas.microsoft.com/office/powerpoint/2010/main" val="2210781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21821" y="3812954"/>
            <a:ext cx="6465287" cy="1516014"/>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Equipment and Rewards</a:t>
            </a:r>
          </a:p>
        </p:txBody>
      </p:sp>
      <p:cxnSp>
        <p:nvCxnSpPr>
          <p:cNvPr id="19" name="Straight Connector 18">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Content Placeholder 9" descr="A picture containing plastic&#10;&#10;Description automatically generated">
            <a:extLst>
              <a:ext uri="{FF2B5EF4-FFF2-40B4-BE49-F238E27FC236}">
                <a16:creationId xmlns:a16="http://schemas.microsoft.com/office/drawing/2014/main" id="{FA8E0B4A-646E-47B2-8B19-1E32ED2300D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583" r="1" b="6395"/>
          <a:stretch/>
        </p:blipFill>
        <p:spPr>
          <a:xfrm>
            <a:off x="317635" y="321733"/>
            <a:ext cx="4160452" cy="6214534"/>
          </a:xfrm>
          <a:prstGeom prst="rect">
            <a:avLst/>
          </a:prstGeom>
        </p:spPr>
      </p:pic>
      <p:pic>
        <p:nvPicPr>
          <p:cNvPr id="12" name="Picture 11" descr="A picture containing bag&#10;&#10;Description automatically generated">
            <a:extLst>
              <a:ext uri="{FF2B5EF4-FFF2-40B4-BE49-F238E27FC236}">
                <a16:creationId xmlns:a16="http://schemas.microsoft.com/office/drawing/2014/main" id="{8F97511B-7B90-4786-ADAE-CA89853E2167}"/>
              </a:ext>
            </a:extLst>
          </p:cNvPr>
          <p:cNvPicPr>
            <a:picLocks noChangeAspect="1"/>
          </p:cNvPicPr>
          <p:nvPr/>
        </p:nvPicPr>
        <p:blipFill rotWithShape="1">
          <a:blip r:embed="rId3">
            <a:extLst>
              <a:ext uri="{28A0092B-C50C-407E-A947-70E740481C1C}">
                <a14:useLocalDpi xmlns:a14="http://schemas.microsoft.com/office/drawing/2010/main" val="0"/>
              </a:ext>
            </a:extLst>
          </a:blip>
          <a:srcRect t="14237" r="2" b="11664"/>
          <a:stretch/>
        </p:blipFill>
        <p:spPr>
          <a:xfrm>
            <a:off x="4654296" y="299363"/>
            <a:ext cx="7217085" cy="3008188"/>
          </a:xfrm>
          <a:prstGeom prst="rect">
            <a:avLst/>
          </a:prstGeom>
        </p:spPr>
      </p:pic>
    </p:spTree>
    <p:extLst>
      <p:ext uri="{BB962C8B-B14F-4D97-AF65-F5344CB8AC3E}">
        <p14:creationId xmlns:p14="http://schemas.microsoft.com/office/powerpoint/2010/main" val="457469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pPr algn="ctr"/>
            <a:r>
              <a:rPr lang="en-GB" sz="6000" dirty="0">
                <a:solidFill>
                  <a:schemeClr val="bg1"/>
                </a:solidFill>
              </a:rPr>
              <a:t>Physical Activity</a:t>
            </a:r>
          </a:p>
        </p:txBody>
      </p:sp>
      <p:graphicFrame>
        <p:nvGraphicFramePr>
          <p:cNvPr id="5" name="Content Placeholder 2">
            <a:extLst>
              <a:ext uri="{FF2B5EF4-FFF2-40B4-BE49-F238E27FC236}">
                <a16:creationId xmlns:a16="http://schemas.microsoft.com/office/drawing/2014/main" id="{83294E42-3FC9-4B9E-AF07-72EFE5620956}"/>
              </a:ext>
            </a:extLst>
          </p:cNvPr>
          <p:cNvGraphicFramePr>
            <a:graphicFrameLocks noGrp="1"/>
          </p:cNvGraphicFramePr>
          <p:nvPr>
            <p:ph idx="1"/>
            <p:extLst>
              <p:ext uri="{D42A27DB-BD31-4B8C-83A1-F6EECF244321}">
                <p14:modId xmlns:p14="http://schemas.microsoft.com/office/powerpoint/2010/main" val="244300262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167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6">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8">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0">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2">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Rectangle 34">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9B84C4-AA1A-4E99-9F1E-3ED8107FCF47}"/>
              </a:ext>
            </a:extLst>
          </p:cNvPr>
          <p:cNvSpPr>
            <a:spLocks noGrp="1"/>
          </p:cNvSpPr>
          <p:nvPr>
            <p:ph type="title"/>
          </p:nvPr>
        </p:nvSpPr>
        <p:spPr>
          <a:xfrm>
            <a:off x="586478" y="1683756"/>
            <a:ext cx="3115265" cy="2396359"/>
          </a:xfrm>
        </p:spPr>
        <p:txBody>
          <a:bodyPr anchor="b">
            <a:normAutofit/>
          </a:bodyPr>
          <a:lstStyle/>
          <a:p>
            <a:pPr algn="ctr"/>
            <a:r>
              <a:rPr lang="en-GB" sz="4000" b="1">
                <a:solidFill>
                  <a:srgbClr val="FFFFFF"/>
                </a:solidFill>
              </a:rPr>
              <a:t>Venues</a:t>
            </a:r>
          </a:p>
        </p:txBody>
      </p:sp>
      <p:graphicFrame>
        <p:nvGraphicFramePr>
          <p:cNvPr id="6" name="Content Placeholder 5">
            <a:extLst>
              <a:ext uri="{FF2B5EF4-FFF2-40B4-BE49-F238E27FC236}">
                <a16:creationId xmlns:a16="http://schemas.microsoft.com/office/drawing/2014/main" id="{2174C9CA-CFA0-422D-8C77-437DBA701090}"/>
              </a:ext>
            </a:extLst>
          </p:cNvPr>
          <p:cNvGraphicFramePr>
            <a:graphicFrameLocks noGrp="1"/>
          </p:cNvGraphicFramePr>
          <p:nvPr>
            <p:ph idx="1"/>
            <p:extLst>
              <p:ext uri="{D42A27DB-BD31-4B8C-83A1-F6EECF244321}">
                <p14:modId xmlns:p14="http://schemas.microsoft.com/office/powerpoint/2010/main" val="2086333387"/>
              </p:ext>
            </p:extLst>
          </p:nvPr>
        </p:nvGraphicFramePr>
        <p:xfrm>
          <a:off x="4624302" y="384044"/>
          <a:ext cx="6981218" cy="6110187"/>
        </p:xfrm>
        <a:graphic>
          <a:graphicData uri="http://schemas.openxmlformats.org/drawingml/2006/table">
            <a:tbl>
              <a:tblPr firstRow="1" bandRow="1"/>
              <a:tblGrid>
                <a:gridCol w="329351">
                  <a:extLst>
                    <a:ext uri="{9D8B030D-6E8A-4147-A177-3AD203B41FA5}">
                      <a16:colId xmlns:a16="http://schemas.microsoft.com/office/drawing/2014/main" val="3857159562"/>
                    </a:ext>
                  </a:extLst>
                </a:gridCol>
                <a:gridCol w="2560494">
                  <a:extLst>
                    <a:ext uri="{9D8B030D-6E8A-4147-A177-3AD203B41FA5}">
                      <a16:colId xmlns:a16="http://schemas.microsoft.com/office/drawing/2014/main" val="508975000"/>
                    </a:ext>
                  </a:extLst>
                </a:gridCol>
                <a:gridCol w="2791409">
                  <a:extLst>
                    <a:ext uri="{9D8B030D-6E8A-4147-A177-3AD203B41FA5}">
                      <a16:colId xmlns:a16="http://schemas.microsoft.com/office/drawing/2014/main" val="2997900824"/>
                    </a:ext>
                  </a:extLst>
                </a:gridCol>
                <a:gridCol w="1299964">
                  <a:extLst>
                    <a:ext uri="{9D8B030D-6E8A-4147-A177-3AD203B41FA5}">
                      <a16:colId xmlns:a16="http://schemas.microsoft.com/office/drawing/2014/main" val="673075423"/>
                    </a:ext>
                  </a:extLst>
                </a:gridCol>
              </a:tblGrid>
              <a:tr h="312049">
                <a:tc>
                  <a:txBody>
                    <a:bodyPr/>
                    <a:lstStyle/>
                    <a:p>
                      <a:pPr algn="l" fontAlgn="b"/>
                      <a:endParaRPr lang="en-GB" sz="1300" b="0" i="0" u="none" strike="noStrike">
                        <a:solidFill>
                          <a:srgbClr val="000000"/>
                        </a:solidFill>
                        <a:effectLst/>
                        <a:latin typeface="Calibri" panose="020F0502020204030204" pitchFamily="34" charset="0"/>
                      </a:endParaRPr>
                    </a:p>
                  </a:txBody>
                  <a:tcPr marL="4993" marR="4993" marT="4993" marB="35948"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300" b="1" i="0" u="none" strike="noStrike">
                          <a:solidFill>
                            <a:srgbClr val="000000"/>
                          </a:solidFill>
                          <a:effectLst/>
                          <a:latin typeface="Calibri" panose="020F0502020204030204" pitchFamily="34" charset="0"/>
                        </a:rPr>
                        <a:t>Organisation Name  </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300" b="1" i="0" u="none" strike="noStrike">
                          <a:solidFill>
                            <a:srgbClr val="000000"/>
                          </a:solidFill>
                          <a:effectLst/>
                          <a:latin typeface="Calibri" panose="020F0502020204030204" pitchFamily="34" charset="0"/>
                        </a:rPr>
                        <a:t>Venue</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300" b="1" i="0" u="none" strike="noStrike">
                          <a:solidFill>
                            <a:srgbClr val="000000"/>
                          </a:solidFill>
                          <a:effectLst/>
                          <a:latin typeface="Calibri" panose="020F0502020204030204" pitchFamily="34" charset="0"/>
                        </a:rPr>
                        <a:t>Ward</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1894071"/>
                  </a:ext>
                </a:extLst>
              </a:tr>
              <a:tr h="310563">
                <a:tc>
                  <a:txBody>
                    <a:bodyPr/>
                    <a:lstStyle/>
                    <a:p>
                      <a:pPr algn="r" fontAlgn="b"/>
                      <a:r>
                        <a:rPr lang="en-GB" sz="1100" b="1" i="0" u="none" strike="noStrike">
                          <a:solidFill>
                            <a:srgbClr val="000000"/>
                          </a:solidFill>
                          <a:effectLst/>
                          <a:latin typeface="Arial Narrow" panose="020B0606020202030204" pitchFamily="34" charset="0"/>
                        </a:rPr>
                        <a:t>1</a:t>
                      </a:r>
                    </a:p>
                  </a:txBody>
                  <a:tcPr marL="4993" marR="4993" marT="4993" marB="35948"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Arial Narrow" panose="020B0606020202030204" pitchFamily="34" charset="0"/>
                        </a:rPr>
                        <a:t>Two Da Stage</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Arial Narrow" panose="020B0606020202030204" pitchFamily="34" charset="0"/>
                        </a:rPr>
                        <a:t>Ark Academy</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Arial Narrow" panose="020B0606020202030204" pitchFamily="34" charset="0"/>
                        </a:rPr>
                        <a:t>Barnhill </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672935"/>
                  </a:ext>
                </a:extLst>
              </a:tr>
              <a:tr h="593200">
                <a:tc>
                  <a:txBody>
                    <a:bodyPr/>
                    <a:lstStyle/>
                    <a:p>
                      <a:pPr algn="r" fontAlgn="b"/>
                      <a:r>
                        <a:rPr lang="en-GB" sz="1100" b="1" i="0" u="none" strike="noStrike">
                          <a:solidFill>
                            <a:srgbClr val="000000"/>
                          </a:solidFill>
                          <a:effectLst/>
                          <a:latin typeface="Arial Narrow" panose="020B0606020202030204" pitchFamily="34" charset="0"/>
                        </a:rPr>
                        <a:t>2</a:t>
                      </a:r>
                    </a:p>
                  </a:txBody>
                  <a:tcPr marL="4993" marR="4993" marT="4993" marB="35948"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Arial Narrow" panose="020B0606020202030204" pitchFamily="34" charset="0"/>
                        </a:rPr>
                        <a:t>Youth Engagement Solutions (YES)</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Arial Narrow" panose="020B0606020202030204" pitchFamily="34" charset="0"/>
                        </a:rPr>
                        <a:t>Vale Farm</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dirty="0">
                          <a:solidFill>
                            <a:srgbClr val="000000"/>
                          </a:solidFill>
                          <a:effectLst/>
                          <a:latin typeface="Arial Narrow" panose="020B0606020202030204" pitchFamily="34" charset="0"/>
                        </a:rPr>
                        <a:t>Sudbury</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1182765"/>
                  </a:ext>
                </a:extLst>
              </a:tr>
              <a:tr h="310563">
                <a:tc>
                  <a:txBody>
                    <a:bodyPr/>
                    <a:lstStyle/>
                    <a:p>
                      <a:pPr algn="r" fontAlgn="b"/>
                      <a:r>
                        <a:rPr lang="en-GB" sz="1100" b="1" i="0" u="none" strike="noStrike">
                          <a:solidFill>
                            <a:srgbClr val="000000"/>
                          </a:solidFill>
                          <a:effectLst/>
                          <a:latin typeface="Arial Narrow" panose="020B0606020202030204" pitchFamily="34" charset="0"/>
                        </a:rPr>
                        <a:t>3</a:t>
                      </a:r>
                    </a:p>
                  </a:txBody>
                  <a:tcPr marL="4993" marR="4993" marT="4993" marB="35948"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Arial Narrow" panose="020B0606020202030204" pitchFamily="34" charset="0"/>
                        </a:rPr>
                        <a:t>Sport at The Heart</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Arial Narrow" panose="020B0606020202030204" pitchFamily="34" charset="0"/>
                        </a:rPr>
                        <a:t>Roundwood Youth Centre</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Arial Narrow" panose="020B0606020202030204" pitchFamily="34" charset="0"/>
                        </a:rPr>
                        <a:t>Willesden Green</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7035329"/>
                  </a:ext>
                </a:extLst>
              </a:tr>
              <a:tr h="310563">
                <a:tc>
                  <a:txBody>
                    <a:bodyPr/>
                    <a:lstStyle/>
                    <a:p>
                      <a:pPr algn="r" fontAlgn="b"/>
                      <a:r>
                        <a:rPr lang="en-GB" sz="1100" b="1" i="0" u="none" strike="noStrike">
                          <a:solidFill>
                            <a:srgbClr val="000000"/>
                          </a:solidFill>
                          <a:effectLst/>
                          <a:latin typeface="Arial Narrow" panose="020B0606020202030204" pitchFamily="34" charset="0"/>
                        </a:rPr>
                        <a:t>4</a:t>
                      </a:r>
                    </a:p>
                  </a:txBody>
                  <a:tcPr marL="4993" marR="4993" marT="4993" marB="35948"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Arial Narrow" panose="020B0606020202030204" pitchFamily="34" charset="0"/>
                        </a:rPr>
                        <a:t>Hillside Performing Arts</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Arial Narrow" panose="020B0606020202030204" pitchFamily="34" charset="0"/>
                        </a:rPr>
                        <a:t>Preston Manor School</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Arial Narrow" panose="020B0606020202030204" pitchFamily="34" charset="0"/>
                        </a:rPr>
                        <a:t>Preston</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645967"/>
                  </a:ext>
                </a:extLst>
              </a:tr>
              <a:tr h="310563">
                <a:tc>
                  <a:txBody>
                    <a:bodyPr/>
                    <a:lstStyle/>
                    <a:p>
                      <a:pPr algn="r" fontAlgn="b"/>
                      <a:r>
                        <a:rPr lang="en-GB" sz="1100" b="1" i="0" u="none" strike="noStrike">
                          <a:solidFill>
                            <a:srgbClr val="000000"/>
                          </a:solidFill>
                          <a:effectLst/>
                          <a:latin typeface="Arial Narrow" panose="020B0606020202030204" pitchFamily="34" charset="0"/>
                        </a:rPr>
                        <a:t>5</a:t>
                      </a:r>
                    </a:p>
                  </a:txBody>
                  <a:tcPr marL="4993" marR="4993" marT="4993" marB="35948"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Arial Narrow" panose="020B0606020202030204" pitchFamily="34" charset="0"/>
                        </a:rPr>
                        <a:t>Active Sporting Communities </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Arial Narrow" panose="020B0606020202030204" pitchFamily="34" charset="0"/>
                        </a:rPr>
                        <a:t>Capital City Academy/Malorees </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Arial Narrow" panose="020B0606020202030204" pitchFamily="34" charset="0"/>
                        </a:rPr>
                        <a:t>Willesden Green</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3329792"/>
                  </a:ext>
                </a:extLst>
              </a:tr>
              <a:tr h="310563">
                <a:tc>
                  <a:txBody>
                    <a:bodyPr/>
                    <a:lstStyle/>
                    <a:p>
                      <a:pPr algn="r" fontAlgn="b"/>
                      <a:r>
                        <a:rPr lang="en-GB" sz="1100" b="1" i="0" u="none" strike="noStrike">
                          <a:solidFill>
                            <a:srgbClr val="000000"/>
                          </a:solidFill>
                          <a:effectLst/>
                          <a:latin typeface="Arial Narrow" panose="020B0606020202030204" pitchFamily="34" charset="0"/>
                        </a:rPr>
                        <a:t>6</a:t>
                      </a:r>
                    </a:p>
                  </a:txBody>
                  <a:tcPr marL="4993" marR="4993" marT="4993" marB="35948"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Arial Narrow" panose="020B0606020202030204" pitchFamily="34" charset="0"/>
                        </a:rPr>
                        <a:t>Teth </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Arial Narrow" panose="020B0606020202030204" pitchFamily="34" charset="0"/>
                        </a:rPr>
                        <a:t>Bridge Park Leisure Centre</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Arial Narrow" panose="020B0606020202030204" pitchFamily="34" charset="0"/>
                        </a:rPr>
                        <a:t>Stonebridge</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5409964"/>
                  </a:ext>
                </a:extLst>
              </a:tr>
              <a:tr h="310563">
                <a:tc>
                  <a:txBody>
                    <a:bodyPr/>
                    <a:lstStyle/>
                    <a:p>
                      <a:pPr algn="r" fontAlgn="b"/>
                      <a:r>
                        <a:rPr lang="en-GB" sz="1100" b="1" i="0" u="none" strike="noStrike">
                          <a:solidFill>
                            <a:srgbClr val="000000"/>
                          </a:solidFill>
                          <a:effectLst/>
                          <a:latin typeface="Arial Narrow" panose="020B0606020202030204" pitchFamily="34" charset="0"/>
                        </a:rPr>
                        <a:t>7</a:t>
                      </a:r>
                    </a:p>
                  </a:txBody>
                  <a:tcPr marL="4993" marR="4993" marT="4993" marB="35948"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Arial Narrow" panose="020B0606020202030204" pitchFamily="34" charset="0"/>
                        </a:rPr>
                        <a:t>Phenomenal CIC</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Arial Narrow" panose="020B0606020202030204" pitchFamily="34" charset="0"/>
                        </a:rPr>
                        <a:t>Alperton Family Wellbeing Centre</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Arial Narrow" panose="020B0606020202030204" pitchFamily="34" charset="0"/>
                        </a:rPr>
                        <a:t>Alperton</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2172005"/>
                  </a:ext>
                </a:extLst>
              </a:tr>
              <a:tr h="310563">
                <a:tc>
                  <a:txBody>
                    <a:bodyPr/>
                    <a:lstStyle/>
                    <a:p>
                      <a:pPr algn="r" fontAlgn="b"/>
                      <a:r>
                        <a:rPr lang="en-GB" sz="1100" b="1" i="0" u="none" strike="noStrike">
                          <a:solidFill>
                            <a:srgbClr val="000000"/>
                          </a:solidFill>
                          <a:effectLst/>
                          <a:latin typeface="Arial Narrow" panose="020B0606020202030204" pitchFamily="34" charset="0"/>
                        </a:rPr>
                        <a:t>8</a:t>
                      </a:r>
                    </a:p>
                  </a:txBody>
                  <a:tcPr marL="4993" marR="4993" marT="4993" marB="35948"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Arial Narrow" panose="020B0606020202030204" pitchFamily="34" charset="0"/>
                        </a:rPr>
                        <a:t>Sport at The Heart</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Arial Narrow" panose="020B0606020202030204" pitchFamily="34" charset="0"/>
                        </a:rPr>
                        <a:t>Fawood Family Wellbeing Centre</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Arial Narrow" panose="020B0606020202030204" pitchFamily="34" charset="0"/>
                        </a:rPr>
                        <a:t>Stonebridge</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4236745"/>
                  </a:ext>
                </a:extLst>
              </a:tr>
              <a:tr h="524827">
                <a:tc>
                  <a:txBody>
                    <a:bodyPr/>
                    <a:lstStyle/>
                    <a:p>
                      <a:pPr algn="r" fontAlgn="b"/>
                      <a:r>
                        <a:rPr lang="en-GB" sz="1100" b="1" i="0" u="none" strike="noStrike">
                          <a:solidFill>
                            <a:srgbClr val="000000"/>
                          </a:solidFill>
                          <a:effectLst/>
                          <a:latin typeface="Arial Narrow" panose="020B0606020202030204" pitchFamily="34" charset="0"/>
                        </a:rPr>
                        <a:t>9</a:t>
                      </a:r>
                    </a:p>
                  </a:txBody>
                  <a:tcPr marL="4993" marR="4993" marT="4993" marB="35948"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Narrow" panose="020B0606020202030204" pitchFamily="34" charset="0"/>
                        </a:rPr>
                        <a:t>Sport at The Heart</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Arial Narrow" panose="020B0606020202030204" pitchFamily="34" charset="0"/>
                        </a:rPr>
                        <a:t>Three Trees Family Wellbeing Centre</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Arial Narrow" panose="020B0606020202030204" pitchFamily="34" charset="0"/>
                        </a:rPr>
                        <a:t>Harlesden</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56157"/>
                  </a:ext>
                </a:extLst>
              </a:tr>
              <a:tr h="524827">
                <a:tc>
                  <a:txBody>
                    <a:bodyPr/>
                    <a:lstStyle/>
                    <a:p>
                      <a:pPr algn="r" fontAlgn="b"/>
                      <a:r>
                        <a:rPr lang="en-GB" sz="1100" b="1" i="0" u="none" strike="noStrike">
                          <a:solidFill>
                            <a:srgbClr val="000000"/>
                          </a:solidFill>
                          <a:effectLst/>
                          <a:latin typeface="Arial Narrow" panose="020B0606020202030204" pitchFamily="34" charset="0"/>
                        </a:rPr>
                        <a:t>10</a:t>
                      </a:r>
                    </a:p>
                  </a:txBody>
                  <a:tcPr marL="4993" marR="4993" marT="4993" marB="35948"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Arial Narrow" panose="020B0606020202030204" pitchFamily="34" charset="0"/>
                        </a:rPr>
                        <a:t>Sport at The Heart</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Arial Narrow" panose="020B0606020202030204" pitchFamily="34" charset="0"/>
                        </a:rPr>
                        <a:t>Church Lane Family Wellbeing Centre</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Arial Narrow" panose="020B0606020202030204" pitchFamily="34" charset="0"/>
                        </a:rPr>
                        <a:t>Fryent </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5547026"/>
                  </a:ext>
                </a:extLst>
              </a:tr>
              <a:tr h="524827">
                <a:tc>
                  <a:txBody>
                    <a:bodyPr/>
                    <a:lstStyle/>
                    <a:p>
                      <a:pPr algn="r" fontAlgn="b"/>
                      <a:r>
                        <a:rPr lang="en-GB" sz="1100" b="1" i="0" u="none" strike="noStrike">
                          <a:solidFill>
                            <a:srgbClr val="000000"/>
                          </a:solidFill>
                          <a:effectLst/>
                          <a:latin typeface="Arial Narrow" panose="020B0606020202030204" pitchFamily="34" charset="0"/>
                        </a:rPr>
                        <a:t>11</a:t>
                      </a:r>
                    </a:p>
                  </a:txBody>
                  <a:tcPr marL="4993" marR="4993" marT="4993" marB="35948"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Arial Narrow" panose="020B0606020202030204" pitchFamily="34" charset="0"/>
                        </a:rPr>
                        <a:t>Sport at The Heart</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Arial Narrow" panose="020B0606020202030204" pitchFamily="34" charset="0"/>
                        </a:rPr>
                        <a:t>Preston Park Family Wellbeing Centre</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Arial Narrow" panose="020B0606020202030204" pitchFamily="34" charset="0"/>
                        </a:rPr>
                        <a:t>Preston</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07244"/>
                  </a:ext>
                </a:extLst>
              </a:tr>
              <a:tr h="310563">
                <a:tc>
                  <a:txBody>
                    <a:bodyPr/>
                    <a:lstStyle/>
                    <a:p>
                      <a:pPr algn="r" fontAlgn="b"/>
                      <a:r>
                        <a:rPr lang="en-GB" sz="1100" b="1" i="0" u="none" strike="noStrike">
                          <a:solidFill>
                            <a:srgbClr val="000000"/>
                          </a:solidFill>
                          <a:effectLst/>
                          <a:latin typeface="Arial Narrow" panose="020B0606020202030204" pitchFamily="34" charset="0"/>
                        </a:rPr>
                        <a:t>12</a:t>
                      </a:r>
                    </a:p>
                  </a:txBody>
                  <a:tcPr marL="4993" marR="4993" marT="4993" marB="35948"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Arial Narrow" panose="020B0606020202030204" pitchFamily="34" charset="0"/>
                        </a:rPr>
                        <a:t>Sport at The Heart</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Arial Narrow" panose="020B0606020202030204" pitchFamily="34" charset="0"/>
                        </a:rPr>
                        <a:t>Granville Family Wellbeing Centre</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Arial Narrow" panose="020B0606020202030204" pitchFamily="34" charset="0"/>
                        </a:rPr>
                        <a:t>South kilburn</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0584196"/>
                  </a:ext>
                </a:extLst>
              </a:tr>
              <a:tr h="310563">
                <a:tc>
                  <a:txBody>
                    <a:bodyPr/>
                    <a:lstStyle/>
                    <a:p>
                      <a:pPr algn="r" fontAlgn="b"/>
                      <a:r>
                        <a:rPr lang="en-GB" sz="1100" b="1" i="0" u="none" strike="noStrike">
                          <a:solidFill>
                            <a:srgbClr val="000000"/>
                          </a:solidFill>
                          <a:effectLst/>
                          <a:latin typeface="Arial Narrow" panose="020B0606020202030204" pitchFamily="34" charset="0"/>
                        </a:rPr>
                        <a:t>13</a:t>
                      </a:r>
                    </a:p>
                  </a:txBody>
                  <a:tcPr marL="4993" marR="4993" marT="4993" marB="35948"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Arial Narrow" panose="020B0606020202030204" pitchFamily="34" charset="0"/>
                        </a:rPr>
                        <a:t>Sport at The Heart</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Arial Narrow" panose="020B0606020202030204" pitchFamily="34" charset="0"/>
                        </a:rPr>
                        <a:t>Granville Family Wellbeing Centre</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Arial Narrow" panose="020B0606020202030204" pitchFamily="34" charset="0"/>
                        </a:rPr>
                        <a:t>South kilburn</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1346190"/>
                  </a:ext>
                </a:extLst>
              </a:tr>
              <a:tr h="310563">
                <a:tc>
                  <a:txBody>
                    <a:bodyPr/>
                    <a:lstStyle/>
                    <a:p>
                      <a:pPr algn="r" fontAlgn="b"/>
                      <a:r>
                        <a:rPr lang="en-GB" sz="1100" b="1" i="0" u="none" strike="noStrike">
                          <a:solidFill>
                            <a:srgbClr val="000000"/>
                          </a:solidFill>
                          <a:effectLst/>
                          <a:latin typeface="Arial Narrow" panose="020B0606020202030204" pitchFamily="34" charset="0"/>
                        </a:rPr>
                        <a:t>14</a:t>
                      </a:r>
                    </a:p>
                  </a:txBody>
                  <a:tcPr marL="4993" marR="4993" marT="4993" marB="35948"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Arial Narrow" panose="020B0606020202030204" pitchFamily="34" charset="0"/>
                        </a:rPr>
                        <a:t>Sport at The Heart</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Arial Narrow" panose="020B0606020202030204" pitchFamily="34" charset="0"/>
                        </a:rPr>
                        <a:t>St Raphs Family Wellbeing Centre</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Arial Narrow" panose="020B0606020202030204" pitchFamily="34" charset="0"/>
                        </a:rPr>
                        <a:t>Stonebridge</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827586"/>
                  </a:ext>
                </a:extLst>
              </a:tr>
              <a:tr h="524827">
                <a:tc>
                  <a:txBody>
                    <a:bodyPr/>
                    <a:lstStyle/>
                    <a:p>
                      <a:pPr algn="r" fontAlgn="b"/>
                      <a:r>
                        <a:rPr lang="en-GB" sz="1100" b="1" i="0" u="none" strike="noStrike">
                          <a:solidFill>
                            <a:srgbClr val="000000"/>
                          </a:solidFill>
                          <a:effectLst/>
                          <a:latin typeface="Arial Narrow" panose="020B0606020202030204" pitchFamily="34" charset="0"/>
                        </a:rPr>
                        <a:t>15</a:t>
                      </a:r>
                    </a:p>
                  </a:txBody>
                  <a:tcPr marL="4993" marR="4993" marT="4993" marB="35948"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Narrow" panose="020B0606020202030204" pitchFamily="34" charset="0"/>
                        </a:rPr>
                        <a:t>Active Sporting Communities </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Arial Narrow" panose="020B0606020202030204" pitchFamily="34" charset="0"/>
                        </a:rPr>
                        <a:t>Roe Green Park, Kingsbury - possibly moving to a school</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1" i="0" u="none" strike="noStrike" dirty="0">
                          <a:solidFill>
                            <a:srgbClr val="000000"/>
                          </a:solidFill>
                          <a:effectLst/>
                          <a:latin typeface="Arial Narrow" panose="020B0606020202030204" pitchFamily="34" charset="0"/>
                        </a:rPr>
                        <a:t>Kingsbury</a:t>
                      </a:r>
                    </a:p>
                  </a:txBody>
                  <a:tcPr marL="4993" marR="4993" marT="4993" marB="359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6575280"/>
                  </a:ext>
                </a:extLst>
              </a:tr>
            </a:tbl>
          </a:graphicData>
        </a:graphic>
      </p:graphicFrame>
    </p:spTree>
    <p:extLst>
      <p:ext uri="{BB962C8B-B14F-4D97-AF65-F5344CB8AC3E}">
        <p14:creationId xmlns:p14="http://schemas.microsoft.com/office/powerpoint/2010/main" val="2225165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 name="Picture 6" descr="A group of people playing a game&#10;&#10;Description automatically generated with medium confidence">
            <a:extLst>
              <a:ext uri="{FF2B5EF4-FFF2-40B4-BE49-F238E27FC236}">
                <a16:creationId xmlns:a16="http://schemas.microsoft.com/office/drawing/2014/main" id="{CC9CC52E-EEF5-406D-926E-5AEB4BAFF2AB}"/>
              </a:ext>
            </a:extLst>
          </p:cNvPr>
          <p:cNvPicPr>
            <a:picLocks noChangeAspect="1"/>
          </p:cNvPicPr>
          <p:nvPr/>
        </p:nvPicPr>
        <p:blipFill rotWithShape="1">
          <a:blip r:embed="rId2">
            <a:extLst>
              <a:ext uri="{28A0092B-C50C-407E-A947-70E740481C1C}">
                <a14:useLocalDpi xmlns:a14="http://schemas.microsoft.com/office/drawing/2010/main" val="0"/>
              </a:ext>
            </a:extLst>
          </a:blip>
          <a:srcRect l="16590" r="-3" b="-3"/>
          <a:stretch/>
        </p:blipFill>
        <p:spPr>
          <a:xfrm>
            <a:off x="0" y="0"/>
            <a:ext cx="4848284" cy="4359438"/>
          </a:xfrm>
          <a:prstGeom prst="rect">
            <a:avLst/>
          </a:prstGeom>
        </p:spPr>
      </p:pic>
      <p:pic>
        <p:nvPicPr>
          <p:cNvPr id="9" name="Picture 8" descr="A group of people posing for a photo&#10;&#10;Description automatically generated">
            <a:extLst>
              <a:ext uri="{FF2B5EF4-FFF2-40B4-BE49-F238E27FC236}">
                <a16:creationId xmlns:a16="http://schemas.microsoft.com/office/drawing/2014/main" id="{A20A2E93-BA28-4C1A-8119-F4CC4AA5A6CC}"/>
              </a:ext>
            </a:extLst>
          </p:cNvPr>
          <p:cNvPicPr>
            <a:picLocks noChangeAspect="1"/>
          </p:cNvPicPr>
          <p:nvPr/>
        </p:nvPicPr>
        <p:blipFill rotWithShape="1">
          <a:blip r:embed="rId3">
            <a:extLst>
              <a:ext uri="{28A0092B-C50C-407E-A947-70E740481C1C}">
                <a14:useLocalDpi xmlns:a14="http://schemas.microsoft.com/office/drawing/2010/main" val="0"/>
              </a:ext>
            </a:extLst>
          </a:blip>
          <a:srcRect t="15576" r="-1" b="3881"/>
          <a:stretch/>
        </p:blipFill>
        <p:spPr>
          <a:xfrm>
            <a:off x="4968728" y="-1"/>
            <a:ext cx="7216902" cy="4043681"/>
          </a:xfrm>
          <a:prstGeom prst="rect">
            <a:avLst/>
          </a:prstGeom>
        </p:spPr>
      </p:pic>
      <p:pic>
        <p:nvPicPr>
          <p:cNvPr id="5" name="Content Placeholder 4" descr="A picture containing tree, sky, outdoor, road&#10;&#10;Description automatically generated">
            <a:extLst>
              <a:ext uri="{FF2B5EF4-FFF2-40B4-BE49-F238E27FC236}">
                <a16:creationId xmlns:a16="http://schemas.microsoft.com/office/drawing/2014/main" id="{B1619740-B684-4993-99D9-7C2B096C848E}"/>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12657" r="2" b="21743"/>
          <a:stretch/>
        </p:blipFill>
        <p:spPr>
          <a:xfrm>
            <a:off x="20" y="4472610"/>
            <a:ext cx="4848284" cy="2385390"/>
          </a:xfrm>
          <a:prstGeom prst="rect">
            <a:avLst/>
          </a:prstGeom>
        </p:spPr>
      </p:pic>
      <p:sp>
        <p:nvSpPr>
          <p:cNvPr id="2" name="Title 1">
            <a:extLst>
              <a:ext uri="{FF2B5EF4-FFF2-40B4-BE49-F238E27FC236}">
                <a16:creationId xmlns:a16="http://schemas.microsoft.com/office/drawing/2014/main" id="{14DD7A66-80CE-4A06-8664-759F0198483D}"/>
              </a:ext>
            </a:extLst>
          </p:cNvPr>
          <p:cNvSpPr>
            <a:spLocks noGrp="1"/>
          </p:cNvSpPr>
          <p:nvPr>
            <p:ph type="title"/>
          </p:nvPr>
        </p:nvSpPr>
        <p:spPr>
          <a:xfrm>
            <a:off x="4426553" y="3443442"/>
            <a:ext cx="8301251" cy="3414558"/>
          </a:xfrm>
        </p:spPr>
        <p:txBody>
          <a:bodyPr vert="horz" lIns="91440" tIns="45720" rIns="91440" bIns="45720" rtlCol="0" anchor="ctr">
            <a:normAutofit/>
          </a:bodyPr>
          <a:lstStyle/>
          <a:p>
            <a:br>
              <a:rPr lang="en-GB" sz="4800" dirty="0"/>
            </a:br>
            <a:endParaRPr lang="en-US" sz="4800" b="1" kern="1200" dirty="0">
              <a:solidFill>
                <a:schemeClr val="tx1"/>
              </a:solidFill>
              <a:latin typeface="+mj-lt"/>
              <a:ea typeface="+mj-ea"/>
              <a:cs typeface="+mj-cs"/>
            </a:endParaRPr>
          </a:p>
        </p:txBody>
      </p:sp>
      <p:sp>
        <p:nvSpPr>
          <p:cNvPr id="8" name="TextBox 7">
            <a:extLst>
              <a:ext uri="{FF2B5EF4-FFF2-40B4-BE49-F238E27FC236}">
                <a16:creationId xmlns:a16="http://schemas.microsoft.com/office/drawing/2014/main" id="{AF99DF5B-1E57-4055-A53F-620301B8E7AA}"/>
              </a:ext>
            </a:extLst>
          </p:cNvPr>
          <p:cNvSpPr txBox="1"/>
          <p:nvPr/>
        </p:nvSpPr>
        <p:spPr>
          <a:xfrm>
            <a:off x="5166360" y="4359438"/>
            <a:ext cx="6365240" cy="1754326"/>
          </a:xfrm>
          <a:prstGeom prst="rect">
            <a:avLst/>
          </a:prstGeom>
          <a:noFill/>
        </p:spPr>
        <p:txBody>
          <a:bodyPr wrap="square">
            <a:spAutoFit/>
          </a:bodyPr>
          <a:lstStyle/>
          <a:p>
            <a:r>
              <a:rPr lang="en-GB" sz="5400" dirty="0">
                <a:solidFill>
                  <a:srgbClr val="FF0000"/>
                </a:solidFill>
              </a:rPr>
              <a:t>What is the data showing to date?</a:t>
            </a:r>
          </a:p>
        </p:txBody>
      </p:sp>
    </p:spTree>
    <p:extLst>
      <p:ext uri="{BB962C8B-B14F-4D97-AF65-F5344CB8AC3E}">
        <p14:creationId xmlns:p14="http://schemas.microsoft.com/office/powerpoint/2010/main" val="11837865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93B4665143D4A43A991A6D3C96F4384" ma:contentTypeVersion="12" ma:contentTypeDescription="Create a new document." ma:contentTypeScope="" ma:versionID="bc840a42b1ae5ce946e7cda468e40d6e">
  <xsd:schema xmlns:xsd="http://www.w3.org/2001/XMLSchema" xmlns:xs="http://www.w3.org/2001/XMLSchema" xmlns:p="http://schemas.microsoft.com/office/2006/metadata/properties" xmlns:ns2="af0b674d-81bc-4c31-af2e-bf600629cf78" xmlns:ns3="4021875a-b621-4b35-b93e-fe084be4aca8" targetNamespace="http://schemas.microsoft.com/office/2006/metadata/properties" ma:root="true" ma:fieldsID="19485f4bf51e43170ecf5ff5729be195" ns2:_="" ns3:_="">
    <xsd:import namespace="af0b674d-81bc-4c31-af2e-bf600629cf78"/>
    <xsd:import namespace="4021875a-b621-4b35-b93e-fe084be4aca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0b674d-81bc-4c31-af2e-bf600629cf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21875a-b621-4b35-b93e-fe084be4aca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A6864F-52BA-4190-8374-185C10F02834}">
  <ds:schemaRefs>
    <ds:schemaRef ds:uri="http://schemas.microsoft.com/sharepoint/v3/contenttype/forms"/>
  </ds:schemaRefs>
</ds:datastoreItem>
</file>

<file path=customXml/itemProps2.xml><?xml version="1.0" encoding="utf-8"?>
<ds:datastoreItem xmlns:ds="http://schemas.openxmlformats.org/officeDocument/2006/customXml" ds:itemID="{6DEE7F45-EC31-45E1-A8D1-8ACD8C0F3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0b674d-81bc-4c31-af2e-bf600629cf78"/>
    <ds:schemaRef ds:uri="4021875a-b621-4b35-b93e-fe084be4ac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8D1A60-F3BB-40DC-BDD7-E6CF2D72197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4915</TotalTime>
  <Words>1763</Words>
  <Application>Microsoft Office PowerPoint</Application>
  <PresentationFormat>Widescreen</PresentationFormat>
  <Paragraphs>174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FunFit Families</vt:lpstr>
      <vt:lpstr>FFF Resource Booklet 12 Week Programme – Parents &amp; Children</vt:lpstr>
      <vt:lpstr>PowerPoint Presentation</vt:lpstr>
      <vt:lpstr>Progress and Rewards!</vt:lpstr>
      <vt:lpstr>Equipment and Rewards</vt:lpstr>
      <vt:lpstr>Physical Activity</vt:lpstr>
      <vt:lpstr>Venues</vt:lpstr>
      <vt:lpstr> </vt:lpstr>
      <vt:lpstr>Demographics</vt:lpstr>
      <vt:lpstr>Activity Levels</vt:lpstr>
      <vt:lpstr>After 12 weeks engaging with FFF</vt:lpstr>
      <vt:lpstr>Sport and physical activity</vt:lpstr>
      <vt:lpstr>Child Weight Management referrals</vt:lpstr>
      <vt:lpstr>PowerPoint Presentation</vt:lpstr>
      <vt:lpstr>https://youtu.be/Evok9h8IAHA  </vt:lpstr>
      <vt:lpstr>Case Study – Behaviour change </vt:lpstr>
      <vt:lpstr>Case Study - Health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Jemima Morris</dc:creator>
  <cp:lastModifiedBy>Jemima Morris</cp:lastModifiedBy>
  <cp:revision>119</cp:revision>
  <dcterms:created xsi:type="dcterms:W3CDTF">2021-10-12T13:39:25Z</dcterms:created>
  <dcterms:modified xsi:type="dcterms:W3CDTF">2022-02-07T17:24:00Z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0x010100A93B4665143D4A43A991A6D3C96F4384</vt:lpwstr>
  </property>
</Properties>
</file>