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21" r:id="rId2"/>
    <p:sldId id="276" r:id="rId3"/>
    <p:sldId id="275" r:id="rId4"/>
    <p:sldId id="257" r:id="rId5"/>
    <p:sldId id="287" r:id="rId6"/>
    <p:sldId id="300" r:id="rId7"/>
    <p:sldId id="301" r:id="rId8"/>
    <p:sldId id="306" r:id="rId9"/>
    <p:sldId id="303" r:id="rId10"/>
    <p:sldId id="295" r:id="rId11"/>
    <p:sldId id="268" r:id="rId12"/>
    <p:sldId id="258" r:id="rId13"/>
    <p:sldId id="320" r:id="rId14"/>
    <p:sldId id="322" r:id="rId15"/>
    <p:sldId id="310" r:id="rId16"/>
    <p:sldId id="312" r:id="rId17"/>
    <p:sldId id="315" r:id="rId18"/>
    <p:sldId id="317" r:id="rId19"/>
    <p:sldId id="313" r:id="rId20"/>
    <p:sldId id="304" r:id="rId21"/>
    <p:sldId id="314" r:id="rId22"/>
    <p:sldId id="2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ere-Miguel, Andreia" initials="OA" lastIdx="1" clrIdx="0">
    <p:extLst>
      <p:ext uri="{19B8F6BF-5375-455C-9EA6-DF929625EA0E}">
        <p15:presenceInfo xmlns:p15="http://schemas.microsoft.com/office/powerpoint/2012/main" userId="S-1-5-21-1060284298-1659004503-725345543-822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43" autoAdjust="0"/>
  </p:normalViewPr>
  <p:slideViewPr>
    <p:cSldViewPr snapToGrid="0">
      <p:cViewPr varScale="1">
        <p:scale>
          <a:sx n="69" d="100"/>
          <a:sy n="69" d="100"/>
        </p:scale>
        <p:origin x="780" y="66"/>
      </p:cViewPr>
      <p:guideLst/>
    </p:cSldViewPr>
  </p:slideViewPr>
  <p:notesTextViewPr>
    <p:cViewPr>
      <p:scale>
        <a:sx n="1" d="1"/>
        <a:sy n="1" d="1"/>
      </p:scale>
      <p:origin x="0" y="0"/>
    </p:cViewPr>
  </p:notesTextViewPr>
  <p:sorterViewPr>
    <p:cViewPr>
      <p:scale>
        <a:sx n="100" d="100"/>
        <a:sy n="100" d="100"/>
      </p:scale>
      <p:origin x="0" y="-3828"/>
    </p:cViewPr>
  </p:sorterViewPr>
  <p:notesViewPr>
    <p:cSldViewPr snapToGrid="0">
      <p:cViewPr>
        <p:scale>
          <a:sx n="90" d="100"/>
          <a:sy n="90" d="100"/>
        </p:scale>
        <p:origin x="2112" y="-7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29T18:34:04.384" idx="1">
    <p:pos x="10" y="10"/>
    <p:text>Brent Council declared a Climate and Ecological Emergency in July 2019, pledging to do all in its gift to achieve carbon neutrality in the borough by 2030. 
Climate and Ecological Emergency Strategy (2021-2030) focuses on five key themes.
One of the five key themes within the Strategy is ‘Supporting Communities’ with the overarching objective of ensuring that everyone who lives, works or studies in Brent will have improved access to clear and understandable information on the need to tackle the climate and ecological emergency.
One of the 23 actions relating to the ‘Supporting Communities’ theme is to launch a small grants programme for green community projects, to complement the Brent Carbon Offset Fund focused on carbon reduction in homes and buildings. The council has secured £50,000 to support local community projects.</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0-29T18:34:04.384" idx="1">
    <p:pos x="10" y="10"/>
    <p:text>Brent Council declared a Climate and Ecological Emergency in July 2019, pledging to do all in its gift to achieve carbon neutrality in the borough by 2030. 
Climate and Ecological Emergency Strategy (2021-2030) focuses on five key themes.
One of the five key themes within the Strategy is ‘Supporting Communities’ with the overarching objective of ensuring that everyone who lives, works or studies in Brent will have improved access to clear and understandable information on the need to tackle the climate and ecological emergency.
One of the 23 actions relating to the ‘Supporting Communities’ theme is to launch a small grants programme for green community projects, to complement the Brent Carbon Offset Fund focused on carbon reduction in homes and buildings. The council has secured £50,000 to support local community projects.</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07C40-0C25-4106-BDE8-DCACC0AEFD24}" type="datetimeFigureOut">
              <a:rPr lang="en-GB" smtClean="0"/>
              <a:t>01/02/2022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D3103-F6EB-468B-81A2-09A3AEB0B4C5}" type="slidenum">
              <a:rPr lang="en-GB" smtClean="0"/>
              <a:t>‹#›</a:t>
            </a:fld>
            <a:endParaRPr lang="en-GB" dirty="0"/>
          </a:p>
        </p:txBody>
      </p:sp>
    </p:spTree>
    <p:extLst>
      <p:ext uri="{BB962C8B-B14F-4D97-AF65-F5344CB8AC3E}">
        <p14:creationId xmlns:p14="http://schemas.microsoft.com/office/powerpoint/2010/main" val="317556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1D3103-F6EB-468B-81A2-09A3AEB0B4C5}" type="slidenum">
              <a:rPr lang="en-GB" smtClean="0"/>
              <a:t>5</a:t>
            </a:fld>
            <a:endParaRPr lang="en-GB" dirty="0"/>
          </a:p>
        </p:txBody>
      </p:sp>
    </p:spTree>
    <p:extLst>
      <p:ext uri="{BB962C8B-B14F-4D97-AF65-F5344CB8AC3E}">
        <p14:creationId xmlns:p14="http://schemas.microsoft.com/office/powerpoint/2010/main" val="1533458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Brent Council declared a Climate and Ecological Emergency in July 2019, pledging to do all in its gift to achieve carbon neutrality in the borough by 2030. </a:t>
            </a:r>
          </a:p>
          <a:p>
            <a:endParaRPr lang="en-US" dirty="0" smtClean="0"/>
          </a:p>
          <a:p>
            <a:r>
              <a:rPr lang="en-US" dirty="0" smtClean="0"/>
              <a:t>Climate and Ecological Emergency Strategy (2021-2030) focuses on five key themes.</a:t>
            </a:r>
          </a:p>
          <a:p>
            <a:r>
              <a:rPr lang="en-US" dirty="0" smtClean="0"/>
              <a:t>One of the five key themes within the Strategy is ‘Supporting Communities’ with the overarching objective of ensuring that everyone who lives, works or studies in Brent will have improved access to clear and understandable information on the need to tackle the climate and ecological emergency.</a:t>
            </a:r>
          </a:p>
          <a:p>
            <a:endParaRPr lang="en-US" dirty="0" smtClean="0"/>
          </a:p>
          <a:p>
            <a:r>
              <a:rPr lang="en-US" dirty="0" smtClean="0"/>
              <a:t>One of the 23 actions relating to the ‘Supporting Communities’ theme is to launch a small grants programme for green community projects, to complement the Brent Carbon Offset Fund focused on carbon reduction in homes and buildings. The council has secured £50,000 to support local community projects.</a:t>
            </a:r>
            <a:endParaRPr lang="en-GB" dirty="0" smtClean="0"/>
          </a:p>
          <a:p>
            <a:endParaRPr lang="en-GB" dirty="0"/>
          </a:p>
        </p:txBody>
      </p:sp>
      <p:sp>
        <p:nvSpPr>
          <p:cNvPr id="4" name="Slide Number Placeholder 3"/>
          <p:cNvSpPr>
            <a:spLocks noGrp="1"/>
          </p:cNvSpPr>
          <p:nvPr>
            <p:ph type="sldNum" sz="quarter" idx="10"/>
          </p:nvPr>
        </p:nvSpPr>
        <p:spPr/>
        <p:txBody>
          <a:bodyPr/>
          <a:lstStyle/>
          <a:p>
            <a:fld id="{CC1D3103-F6EB-468B-81A2-09A3AEB0B4C5}" type="slidenum">
              <a:rPr lang="en-GB" smtClean="0"/>
              <a:t>15</a:t>
            </a:fld>
            <a:endParaRPr lang="en-GB" dirty="0"/>
          </a:p>
        </p:txBody>
      </p:sp>
    </p:spTree>
    <p:extLst>
      <p:ext uri="{BB962C8B-B14F-4D97-AF65-F5344CB8AC3E}">
        <p14:creationId xmlns:p14="http://schemas.microsoft.com/office/powerpoint/2010/main" val="31184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1D3103-F6EB-468B-81A2-09A3AEB0B4C5}" type="slidenum">
              <a:rPr lang="en-GB" smtClean="0"/>
              <a:t>16</a:t>
            </a:fld>
            <a:endParaRPr lang="en-GB" dirty="0"/>
          </a:p>
        </p:txBody>
      </p:sp>
    </p:spTree>
    <p:extLst>
      <p:ext uri="{BB962C8B-B14F-4D97-AF65-F5344CB8AC3E}">
        <p14:creationId xmlns:p14="http://schemas.microsoft.com/office/powerpoint/2010/main" val="319239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Brent Council declared a Climate and Ecological Emergency in July 2019, pledging to do all in its gift to achieve carbon neutrality in the borough by 2030. </a:t>
            </a:r>
          </a:p>
          <a:p>
            <a:endParaRPr lang="en-US" dirty="0" smtClean="0"/>
          </a:p>
          <a:p>
            <a:r>
              <a:rPr lang="en-US" dirty="0" smtClean="0"/>
              <a:t>Climate and Ecological Emergency Strategy (2021-2030) focuses on five key themes.</a:t>
            </a:r>
          </a:p>
          <a:p>
            <a:r>
              <a:rPr lang="en-US" dirty="0" smtClean="0"/>
              <a:t>One of the five key themes within the Strategy is ‘Supporting Communities’ with the overarching objective of ensuring that everyone who lives, works or studies in Brent will have improved access to clear and understandable information on the need to tackle the climate and ecological emergency.</a:t>
            </a:r>
          </a:p>
          <a:p>
            <a:endParaRPr lang="en-US" dirty="0" smtClean="0"/>
          </a:p>
          <a:p>
            <a:r>
              <a:rPr lang="en-US" dirty="0" smtClean="0"/>
              <a:t>One of the 23 actions relating to the ‘Supporting Communities’ theme is to launch a small grants programme for green community projects, to complement the Brent Carbon Offset Fund focused on carbon reduction in homes and buildings. The council has secured £50,000 to support local community projects.</a:t>
            </a:r>
            <a:endParaRPr lang="en-GB" dirty="0" smtClean="0"/>
          </a:p>
          <a:p>
            <a:endParaRPr lang="en-GB" dirty="0"/>
          </a:p>
        </p:txBody>
      </p:sp>
      <p:sp>
        <p:nvSpPr>
          <p:cNvPr id="4" name="Slide Number Placeholder 3"/>
          <p:cNvSpPr>
            <a:spLocks noGrp="1"/>
          </p:cNvSpPr>
          <p:nvPr>
            <p:ph type="sldNum" sz="quarter" idx="10"/>
          </p:nvPr>
        </p:nvSpPr>
        <p:spPr/>
        <p:txBody>
          <a:bodyPr/>
          <a:lstStyle/>
          <a:p>
            <a:fld id="{CC1D3103-F6EB-468B-81A2-09A3AEB0B4C5}" type="slidenum">
              <a:rPr lang="en-GB" smtClean="0"/>
              <a:t>18</a:t>
            </a:fld>
            <a:endParaRPr lang="en-GB" dirty="0"/>
          </a:p>
        </p:txBody>
      </p:sp>
    </p:spTree>
    <p:extLst>
      <p:ext uri="{BB962C8B-B14F-4D97-AF65-F5344CB8AC3E}">
        <p14:creationId xmlns:p14="http://schemas.microsoft.com/office/powerpoint/2010/main" val="2735363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1D3103-F6EB-468B-81A2-09A3AEB0B4C5}" type="slidenum">
              <a:rPr lang="en-GB" smtClean="0"/>
              <a:t>19</a:t>
            </a:fld>
            <a:endParaRPr lang="en-GB" dirty="0"/>
          </a:p>
        </p:txBody>
      </p:sp>
    </p:spTree>
    <p:extLst>
      <p:ext uri="{BB962C8B-B14F-4D97-AF65-F5344CB8AC3E}">
        <p14:creationId xmlns:p14="http://schemas.microsoft.com/office/powerpoint/2010/main" val="4096813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31E75D3-8755-4147-A26A-57A741487730}" type="datetimeFigureOut">
              <a:rPr lang="en-GB" smtClean="0"/>
              <a:t>01/02/2022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71CB17-F326-46E3-BCCD-A6140D029CA1}" type="slidenum">
              <a:rPr lang="en-GB" smtClean="0"/>
              <a:t>‹#›</a:t>
            </a:fld>
            <a:endParaRPr lang="en-GB" dirty="0"/>
          </a:p>
        </p:txBody>
      </p:sp>
    </p:spTree>
    <p:extLst>
      <p:ext uri="{BB962C8B-B14F-4D97-AF65-F5344CB8AC3E}">
        <p14:creationId xmlns:p14="http://schemas.microsoft.com/office/powerpoint/2010/main" val="370906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1E75D3-8755-4147-A26A-57A741487730}" type="datetimeFigureOut">
              <a:rPr lang="en-GB" smtClean="0"/>
              <a:t>01/02/2022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71CB17-F326-46E3-BCCD-A6140D029CA1}" type="slidenum">
              <a:rPr lang="en-GB" smtClean="0"/>
              <a:t>‹#›</a:t>
            </a:fld>
            <a:endParaRPr lang="en-GB" dirty="0"/>
          </a:p>
        </p:txBody>
      </p:sp>
    </p:spTree>
    <p:extLst>
      <p:ext uri="{BB962C8B-B14F-4D97-AF65-F5344CB8AC3E}">
        <p14:creationId xmlns:p14="http://schemas.microsoft.com/office/powerpoint/2010/main" val="3325047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1E75D3-8755-4147-A26A-57A741487730}" type="datetimeFigureOut">
              <a:rPr lang="en-GB" smtClean="0"/>
              <a:t>01/02/2022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71CB17-F326-46E3-BCCD-A6140D029CA1}" type="slidenum">
              <a:rPr lang="en-GB" smtClean="0"/>
              <a:t>‹#›</a:t>
            </a:fld>
            <a:endParaRPr lang="en-GB" dirty="0"/>
          </a:p>
        </p:txBody>
      </p:sp>
    </p:spTree>
    <p:extLst>
      <p:ext uri="{BB962C8B-B14F-4D97-AF65-F5344CB8AC3E}">
        <p14:creationId xmlns:p14="http://schemas.microsoft.com/office/powerpoint/2010/main" val="49471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1E75D3-8755-4147-A26A-57A741487730}" type="datetimeFigureOut">
              <a:rPr lang="en-GB" smtClean="0"/>
              <a:t>01/02/2022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71CB17-F326-46E3-BCCD-A6140D029CA1}" type="slidenum">
              <a:rPr lang="en-GB" smtClean="0"/>
              <a:t>‹#›</a:t>
            </a:fld>
            <a:endParaRPr lang="en-GB" dirty="0"/>
          </a:p>
        </p:txBody>
      </p:sp>
    </p:spTree>
    <p:extLst>
      <p:ext uri="{BB962C8B-B14F-4D97-AF65-F5344CB8AC3E}">
        <p14:creationId xmlns:p14="http://schemas.microsoft.com/office/powerpoint/2010/main" val="684091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1E75D3-8755-4147-A26A-57A741487730}" type="datetimeFigureOut">
              <a:rPr lang="en-GB" smtClean="0"/>
              <a:t>01/02/2022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71CB17-F326-46E3-BCCD-A6140D029CA1}" type="slidenum">
              <a:rPr lang="en-GB" smtClean="0"/>
              <a:t>‹#›</a:t>
            </a:fld>
            <a:endParaRPr lang="en-GB" dirty="0"/>
          </a:p>
        </p:txBody>
      </p:sp>
    </p:spTree>
    <p:extLst>
      <p:ext uri="{BB962C8B-B14F-4D97-AF65-F5344CB8AC3E}">
        <p14:creationId xmlns:p14="http://schemas.microsoft.com/office/powerpoint/2010/main" val="679806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1E75D3-8755-4147-A26A-57A741487730}" type="datetimeFigureOut">
              <a:rPr lang="en-GB" smtClean="0"/>
              <a:t>01/02/2022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C71CB17-F326-46E3-BCCD-A6140D029CA1}" type="slidenum">
              <a:rPr lang="en-GB" smtClean="0"/>
              <a:t>‹#›</a:t>
            </a:fld>
            <a:endParaRPr lang="en-GB" dirty="0"/>
          </a:p>
        </p:txBody>
      </p:sp>
    </p:spTree>
    <p:extLst>
      <p:ext uri="{BB962C8B-B14F-4D97-AF65-F5344CB8AC3E}">
        <p14:creationId xmlns:p14="http://schemas.microsoft.com/office/powerpoint/2010/main" val="206501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31E75D3-8755-4147-A26A-57A741487730}" type="datetimeFigureOut">
              <a:rPr lang="en-GB" smtClean="0"/>
              <a:t>01/02/2022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C71CB17-F326-46E3-BCCD-A6140D029CA1}" type="slidenum">
              <a:rPr lang="en-GB" smtClean="0"/>
              <a:t>‹#›</a:t>
            </a:fld>
            <a:endParaRPr lang="en-GB" dirty="0"/>
          </a:p>
        </p:txBody>
      </p:sp>
    </p:spTree>
    <p:extLst>
      <p:ext uri="{BB962C8B-B14F-4D97-AF65-F5344CB8AC3E}">
        <p14:creationId xmlns:p14="http://schemas.microsoft.com/office/powerpoint/2010/main" val="3111042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1E75D3-8755-4147-A26A-57A741487730}" type="datetimeFigureOut">
              <a:rPr lang="en-GB" smtClean="0"/>
              <a:t>01/02/2022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C71CB17-F326-46E3-BCCD-A6140D029CA1}" type="slidenum">
              <a:rPr lang="en-GB" smtClean="0"/>
              <a:t>‹#›</a:t>
            </a:fld>
            <a:endParaRPr lang="en-GB" dirty="0"/>
          </a:p>
        </p:txBody>
      </p:sp>
    </p:spTree>
    <p:extLst>
      <p:ext uri="{BB962C8B-B14F-4D97-AF65-F5344CB8AC3E}">
        <p14:creationId xmlns:p14="http://schemas.microsoft.com/office/powerpoint/2010/main" val="133708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E75D3-8755-4147-A26A-57A741487730}" type="datetimeFigureOut">
              <a:rPr lang="en-GB" smtClean="0"/>
              <a:t>01/02/2022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C71CB17-F326-46E3-BCCD-A6140D029CA1}" type="slidenum">
              <a:rPr lang="en-GB" smtClean="0"/>
              <a:t>‹#›</a:t>
            </a:fld>
            <a:endParaRPr lang="en-GB" dirty="0"/>
          </a:p>
        </p:txBody>
      </p:sp>
    </p:spTree>
    <p:extLst>
      <p:ext uri="{BB962C8B-B14F-4D97-AF65-F5344CB8AC3E}">
        <p14:creationId xmlns:p14="http://schemas.microsoft.com/office/powerpoint/2010/main" val="2187106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1E75D3-8755-4147-A26A-57A741487730}" type="datetimeFigureOut">
              <a:rPr lang="en-GB" smtClean="0"/>
              <a:t>01/02/2022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C71CB17-F326-46E3-BCCD-A6140D029CA1}" type="slidenum">
              <a:rPr lang="en-GB" smtClean="0"/>
              <a:t>‹#›</a:t>
            </a:fld>
            <a:endParaRPr lang="en-GB" dirty="0"/>
          </a:p>
        </p:txBody>
      </p:sp>
    </p:spTree>
    <p:extLst>
      <p:ext uri="{BB962C8B-B14F-4D97-AF65-F5344CB8AC3E}">
        <p14:creationId xmlns:p14="http://schemas.microsoft.com/office/powerpoint/2010/main" val="53630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1E75D3-8755-4147-A26A-57A741487730}" type="datetimeFigureOut">
              <a:rPr lang="en-GB" smtClean="0"/>
              <a:t>01/02/2022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C71CB17-F326-46E3-BCCD-A6140D029CA1}" type="slidenum">
              <a:rPr lang="en-GB" smtClean="0"/>
              <a:t>‹#›</a:t>
            </a:fld>
            <a:endParaRPr lang="en-GB" dirty="0"/>
          </a:p>
        </p:txBody>
      </p:sp>
    </p:spTree>
    <p:extLst>
      <p:ext uri="{BB962C8B-B14F-4D97-AF65-F5344CB8AC3E}">
        <p14:creationId xmlns:p14="http://schemas.microsoft.com/office/powerpoint/2010/main" val="204272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E75D3-8755-4147-A26A-57A741487730}" type="datetimeFigureOut">
              <a:rPr lang="en-GB" smtClean="0"/>
              <a:t>01/02/2022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1CB17-F326-46E3-BCCD-A6140D029CA1}" type="slidenum">
              <a:rPr lang="en-GB" smtClean="0"/>
              <a:t>‹#›</a:t>
            </a:fld>
            <a:endParaRPr lang="en-GB" dirty="0"/>
          </a:p>
        </p:txBody>
      </p:sp>
    </p:spTree>
    <p:extLst>
      <p:ext uri="{BB962C8B-B14F-4D97-AF65-F5344CB8AC3E}">
        <p14:creationId xmlns:p14="http://schemas.microsoft.com/office/powerpoint/2010/main" val="1409323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rent.gov.uk/climateemergency/carbonoffset"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youdecide@brent.gov.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hyperlink" Target="https://www.brent.gov.uk/your-community/climate-emergenc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png"/><Relationship Id="rId4" Type="http://schemas.openxmlformats.org/officeDocument/2006/relationships/hyperlink" Target="mailto:ecogrants@brent.gov.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jpeg"/><Relationship Id="rId7" Type="http://schemas.openxmlformats.org/officeDocument/2006/relationships/image" Target="../media/image1.png"/><Relationship Id="rId12"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1.jpeg"/><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image" Target="../media/image6.jpeg"/><Relationship Id="rId9"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5697" y="1671647"/>
            <a:ext cx="9144000" cy="2387600"/>
          </a:xfrm>
        </p:spPr>
        <p:txBody>
          <a:bodyPr>
            <a:normAutofit fontScale="90000"/>
          </a:bodyPr>
          <a:lstStyle/>
          <a:p>
            <a:r>
              <a:rPr lang="en-GB" b="1" dirty="0" smtClean="0">
                <a:latin typeface="+mn-lt"/>
              </a:rPr>
              <a:t/>
            </a:r>
            <a:br>
              <a:rPr lang="en-GB" b="1" dirty="0" smtClean="0">
                <a:latin typeface="+mn-lt"/>
              </a:rPr>
            </a:br>
            <a:r>
              <a:rPr lang="en-GB" b="1" dirty="0" smtClean="0">
                <a:solidFill>
                  <a:schemeClr val="accent2"/>
                </a:solidFill>
                <a:latin typeface="+mn-lt"/>
              </a:rPr>
              <a:t>You Decide: </a:t>
            </a:r>
            <a:r>
              <a:rPr lang="en-GB" b="1" dirty="0" smtClean="0">
                <a:latin typeface="+mn-lt"/>
              </a:rPr>
              <a:t>Participatory Budgeting</a:t>
            </a:r>
            <a:endParaRPr lang="en-GB" b="1" dirty="0">
              <a:latin typeface="+mn-lt"/>
            </a:endParaRPr>
          </a:p>
        </p:txBody>
      </p:sp>
      <p:sp>
        <p:nvSpPr>
          <p:cNvPr id="5" name="Rectangle 4"/>
          <p:cNvSpPr/>
          <p:nvPr/>
        </p:nvSpPr>
        <p:spPr>
          <a:xfrm>
            <a:off x="143691" y="156754"/>
            <a:ext cx="11848012" cy="650530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0187" y="4627950"/>
            <a:ext cx="2135020" cy="832324"/>
          </a:xfrm>
          <a:prstGeom prst="rect">
            <a:avLst/>
          </a:prstGeom>
        </p:spPr>
      </p:pic>
    </p:spTree>
    <p:extLst>
      <p:ext uri="{BB962C8B-B14F-4D97-AF65-F5344CB8AC3E}">
        <p14:creationId xmlns:p14="http://schemas.microsoft.com/office/powerpoint/2010/main" val="3915119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7737" y="230188"/>
            <a:ext cx="1793966" cy="138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GB" sz="4000" b="1" dirty="0" smtClean="0">
                <a:latin typeface="+mn-lt"/>
              </a:rPr>
              <a:t>Timeline – Key Dates for your diary</a:t>
            </a:r>
            <a:endParaRPr lang="en-GB" sz="4000" b="1" dirty="0">
              <a:latin typeface="+mn-lt"/>
            </a:endParaRPr>
          </a:p>
        </p:txBody>
      </p:sp>
      <p:sp>
        <p:nvSpPr>
          <p:cNvPr id="3" name="Content Placeholder 2"/>
          <p:cNvSpPr>
            <a:spLocks noGrp="1"/>
          </p:cNvSpPr>
          <p:nvPr>
            <p:ph idx="1"/>
          </p:nvPr>
        </p:nvSpPr>
        <p:spPr>
          <a:xfrm>
            <a:off x="838200" y="1405812"/>
            <a:ext cx="10515600" cy="5138679"/>
          </a:xfrm>
        </p:spPr>
        <p:txBody>
          <a:bodyPr>
            <a:normAutofit fontScale="85000" lnSpcReduction="20000"/>
          </a:bodyPr>
          <a:lstStyle/>
          <a:p>
            <a:pPr marL="0" indent="0">
              <a:buNone/>
            </a:pPr>
            <a:r>
              <a:rPr lang="en-GB" b="1" dirty="0" smtClean="0"/>
              <a:t>Applications </a:t>
            </a:r>
            <a:r>
              <a:rPr lang="en-GB" b="1" dirty="0"/>
              <a:t>open </a:t>
            </a:r>
            <a:r>
              <a:rPr lang="en-GB" dirty="0"/>
              <a:t>– </a:t>
            </a:r>
            <a:r>
              <a:rPr lang="en-GB" dirty="0" smtClean="0"/>
              <a:t>21 </a:t>
            </a:r>
            <a:r>
              <a:rPr lang="en-GB" sz="2400" dirty="0" smtClean="0"/>
              <a:t>October 2021</a:t>
            </a:r>
          </a:p>
          <a:p>
            <a:pPr marL="0" indent="0">
              <a:buNone/>
            </a:pPr>
            <a:r>
              <a:rPr lang="en-GB" b="1" dirty="0"/>
              <a:t>Application Support Sessions</a:t>
            </a:r>
          </a:p>
          <a:p>
            <a:pPr marL="0" indent="0">
              <a:buNone/>
            </a:pPr>
            <a:r>
              <a:rPr lang="en-GB" sz="2500" dirty="0" smtClean="0"/>
              <a:t>Tuesday </a:t>
            </a:r>
            <a:r>
              <a:rPr lang="en-GB" sz="2500" dirty="0"/>
              <a:t>9th November 2021 6-7 pm</a:t>
            </a:r>
          </a:p>
          <a:p>
            <a:pPr marL="0" indent="0">
              <a:buNone/>
            </a:pPr>
            <a:r>
              <a:rPr lang="en-GB" sz="2500" dirty="0"/>
              <a:t>Tuesday 23rd November 2021 7-8 </a:t>
            </a:r>
            <a:r>
              <a:rPr lang="en-GB" sz="2500" dirty="0" smtClean="0"/>
              <a:t>pm</a:t>
            </a:r>
          </a:p>
          <a:p>
            <a:pPr marL="0" indent="0">
              <a:buNone/>
            </a:pPr>
            <a:r>
              <a:rPr lang="en-GB" sz="2500" dirty="0" smtClean="0"/>
              <a:t>Tuesday 7</a:t>
            </a:r>
            <a:r>
              <a:rPr lang="en-GB" sz="2500" baseline="30000" dirty="0" smtClean="0"/>
              <a:t>th</a:t>
            </a:r>
            <a:r>
              <a:rPr lang="en-GB" sz="2500" dirty="0" smtClean="0"/>
              <a:t> December 2021 6-7 pm</a:t>
            </a:r>
          </a:p>
          <a:p>
            <a:pPr marL="0" indent="0">
              <a:buNone/>
            </a:pPr>
            <a:r>
              <a:rPr lang="en-GB" sz="2500" dirty="0" smtClean="0">
                <a:hlinkClick r:id="rId3"/>
              </a:rPr>
              <a:t>www.brent.gov.uk/climateemergency/carbonoffset</a:t>
            </a:r>
            <a:endParaRPr lang="en-GB" sz="2500" dirty="0"/>
          </a:p>
          <a:p>
            <a:pPr marL="0" indent="0">
              <a:buNone/>
            </a:pPr>
            <a:r>
              <a:rPr lang="en-GB" b="1" dirty="0"/>
              <a:t>Presentation Support </a:t>
            </a:r>
            <a:r>
              <a:rPr lang="en-GB" b="1" dirty="0" smtClean="0"/>
              <a:t>Sessions</a:t>
            </a:r>
          </a:p>
          <a:p>
            <a:r>
              <a:rPr lang="en-GB" sz="2400" dirty="0"/>
              <a:t>Wednesday 12 January 2022 </a:t>
            </a:r>
            <a:r>
              <a:rPr lang="en-GB" sz="2400" dirty="0" smtClean="0"/>
              <a:t>AM</a:t>
            </a:r>
          </a:p>
          <a:p>
            <a:r>
              <a:rPr lang="en-GB" sz="2400" dirty="0" smtClean="0"/>
              <a:t>Wednesday </a:t>
            </a:r>
            <a:r>
              <a:rPr lang="en-GB" sz="2400" dirty="0"/>
              <a:t>12 January 2022 PM </a:t>
            </a:r>
          </a:p>
          <a:p>
            <a:r>
              <a:rPr lang="en-GB" sz="2400" dirty="0" smtClean="0"/>
              <a:t>Saturday </a:t>
            </a:r>
            <a:r>
              <a:rPr lang="en-GB" sz="2400" dirty="0"/>
              <a:t>15 January 2022 </a:t>
            </a:r>
            <a:r>
              <a:rPr lang="en-GB" sz="2400" dirty="0" smtClean="0"/>
              <a:t>Midday</a:t>
            </a:r>
          </a:p>
          <a:p>
            <a:pPr marL="0" indent="0">
              <a:buNone/>
            </a:pPr>
            <a:r>
              <a:rPr lang="en-GB" b="1" dirty="0" smtClean="0"/>
              <a:t>Application deadline </a:t>
            </a:r>
            <a:r>
              <a:rPr lang="en-GB" dirty="0" smtClean="0"/>
              <a:t>– </a:t>
            </a:r>
            <a:r>
              <a:rPr lang="en-GB" sz="2400" dirty="0" smtClean="0"/>
              <a:t>Saturday 8 January 2022</a:t>
            </a:r>
            <a:endParaRPr lang="en-GB" dirty="0" smtClean="0"/>
          </a:p>
          <a:p>
            <a:pPr marL="0" indent="0">
              <a:buNone/>
            </a:pPr>
            <a:r>
              <a:rPr lang="en-GB" b="1" dirty="0" smtClean="0"/>
              <a:t>Decision </a:t>
            </a:r>
            <a:r>
              <a:rPr lang="en-GB" b="1" dirty="0"/>
              <a:t>day event</a:t>
            </a:r>
            <a:r>
              <a:rPr lang="en-GB" dirty="0"/>
              <a:t>: </a:t>
            </a:r>
            <a:r>
              <a:rPr lang="en-GB" b="1" dirty="0"/>
              <a:t>w</a:t>
            </a:r>
            <a:r>
              <a:rPr lang="en-GB" b="1" dirty="0" smtClean="0"/>
              <a:t>hen you vote!</a:t>
            </a:r>
            <a:endParaRPr lang="en-GB" b="1" dirty="0"/>
          </a:p>
          <a:p>
            <a:pPr lvl="1"/>
            <a:r>
              <a:rPr lang="en-GB" dirty="0"/>
              <a:t>Pot 1 – Saturday 29 January </a:t>
            </a:r>
            <a:r>
              <a:rPr lang="en-GB" dirty="0" smtClean="0"/>
              <a:t>2022, morning</a:t>
            </a:r>
            <a:endParaRPr lang="en-GB" dirty="0"/>
          </a:p>
          <a:p>
            <a:pPr lvl="1"/>
            <a:r>
              <a:rPr lang="en-GB" dirty="0"/>
              <a:t>Pot 2 – Saturday 29 January </a:t>
            </a:r>
            <a:r>
              <a:rPr lang="en-GB" dirty="0" smtClean="0"/>
              <a:t>2022, afternoon</a:t>
            </a:r>
            <a:endParaRPr lang="en-GB" dirty="0"/>
          </a:p>
          <a:p>
            <a:pPr marL="0" indent="0">
              <a:buNone/>
            </a:pPr>
            <a:endParaRPr lang="en-GB" dirty="0" smtClean="0"/>
          </a:p>
        </p:txBody>
      </p:sp>
      <p:sp>
        <p:nvSpPr>
          <p:cNvPr id="4" name="Rectangle 3"/>
          <p:cNvSpPr/>
          <p:nvPr/>
        </p:nvSpPr>
        <p:spPr>
          <a:xfrm>
            <a:off x="143691" y="156754"/>
            <a:ext cx="11848012" cy="650530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0409" y="5712167"/>
            <a:ext cx="2135020" cy="832324"/>
          </a:xfrm>
          <a:prstGeom prst="rect">
            <a:avLst/>
          </a:prstGeom>
        </p:spPr>
      </p:pic>
    </p:spTree>
    <p:extLst>
      <p:ext uri="{BB962C8B-B14F-4D97-AF65-F5344CB8AC3E}">
        <p14:creationId xmlns:p14="http://schemas.microsoft.com/office/powerpoint/2010/main" val="5469093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You Decide NCIL</a:t>
            </a:r>
            <a:endParaRPr lang="en-GB" b="1" dirty="0">
              <a:latin typeface="+mn-lt"/>
            </a:endParaRPr>
          </a:p>
        </p:txBody>
      </p:sp>
      <p:sp>
        <p:nvSpPr>
          <p:cNvPr id="3" name="Content Placeholder 2"/>
          <p:cNvSpPr>
            <a:spLocks noGrp="1"/>
          </p:cNvSpPr>
          <p:nvPr>
            <p:ph idx="1"/>
          </p:nvPr>
        </p:nvSpPr>
        <p:spPr>
          <a:xfrm>
            <a:off x="838200" y="1708058"/>
            <a:ext cx="10515600" cy="4351338"/>
          </a:xfrm>
        </p:spPr>
        <p:txBody>
          <a:bodyPr>
            <a:normAutofit fontScale="92500" lnSpcReduction="10000"/>
          </a:bodyPr>
          <a:lstStyle/>
          <a:p>
            <a:r>
              <a:rPr lang="en-GB" dirty="0" smtClean="0"/>
              <a:t>You Decide NCIL will focus on physical improvement projects </a:t>
            </a:r>
          </a:p>
          <a:p>
            <a:r>
              <a:rPr lang="en-GB" dirty="0" smtClean="0"/>
              <a:t>Physical improvement projects include: </a:t>
            </a:r>
          </a:p>
          <a:p>
            <a:pPr lvl="1"/>
            <a:r>
              <a:rPr lang="en-GB" dirty="0" smtClean="0"/>
              <a:t>a </a:t>
            </a:r>
            <a:r>
              <a:rPr lang="en-GB" dirty="0"/>
              <a:t>new community </a:t>
            </a:r>
            <a:r>
              <a:rPr lang="en-GB" dirty="0" smtClean="0"/>
              <a:t>garden</a:t>
            </a:r>
          </a:p>
          <a:p>
            <a:pPr lvl="1"/>
            <a:r>
              <a:rPr lang="en-GB" dirty="0" smtClean="0"/>
              <a:t>renovations </a:t>
            </a:r>
            <a:r>
              <a:rPr lang="en-GB" dirty="0"/>
              <a:t>to a local community </a:t>
            </a:r>
            <a:r>
              <a:rPr lang="en-GB" dirty="0" smtClean="0"/>
              <a:t>centre</a:t>
            </a:r>
          </a:p>
          <a:p>
            <a:pPr lvl="1"/>
            <a:r>
              <a:rPr lang="en-GB" dirty="0" smtClean="0"/>
              <a:t>a </a:t>
            </a:r>
            <a:r>
              <a:rPr lang="en-GB" dirty="0"/>
              <a:t>new sports </a:t>
            </a:r>
            <a:r>
              <a:rPr lang="en-GB" dirty="0" smtClean="0"/>
              <a:t>pitch</a:t>
            </a:r>
          </a:p>
          <a:p>
            <a:pPr lvl="1"/>
            <a:r>
              <a:rPr lang="en-GB" dirty="0" smtClean="0"/>
              <a:t>new </a:t>
            </a:r>
            <a:r>
              <a:rPr lang="en-GB" dirty="0"/>
              <a:t>pieces of street art to improve the local </a:t>
            </a:r>
            <a:r>
              <a:rPr lang="en-GB" dirty="0" smtClean="0"/>
              <a:t>area</a:t>
            </a:r>
          </a:p>
          <a:p>
            <a:pPr lvl="1"/>
            <a:r>
              <a:rPr lang="en-GB" dirty="0" smtClean="0"/>
              <a:t>new </a:t>
            </a:r>
            <a:r>
              <a:rPr lang="en-GB" dirty="0"/>
              <a:t>equipment and furniture to help a children’s </a:t>
            </a:r>
            <a:r>
              <a:rPr lang="en-GB" dirty="0" smtClean="0"/>
              <a:t>centre</a:t>
            </a:r>
          </a:p>
          <a:p>
            <a:r>
              <a:rPr lang="en-GB" dirty="0" smtClean="0"/>
              <a:t>Each Brent Connects area will decide on £400k (£2m total this round)</a:t>
            </a:r>
          </a:p>
          <a:p>
            <a:r>
              <a:rPr lang="en-GB" dirty="0" smtClean="0"/>
              <a:t>Five online ‘Decision Day’ events will take place – one in each Brent Connects area</a:t>
            </a:r>
          </a:p>
          <a:p>
            <a:r>
              <a:rPr lang="en-GB" dirty="0" smtClean="0"/>
              <a:t>Opens summer 2022, but it’s time to talk and think ahead of this</a:t>
            </a:r>
            <a:endParaRPr lang="en-GB" dirty="0"/>
          </a:p>
          <a:p>
            <a:endParaRPr lang="en-GB" dirty="0" smtClean="0"/>
          </a:p>
          <a:p>
            <a:endParaRPr lang="en-GB" dirty="0" smtClean="0"/>
          </a:p>
          <a:p>
            <a:endParaRPr lang="en-GB" dirty="0"/>
          </a:p>
        </p:txBody>
      </p:sp>
      <p:sp>
        <p:nvSpPr>
          <p:cNvPr id="5" name="Rectangle 4"/>
          <p:cNvSpPr/>
          <p:nvPr/>
        </p:nvSpPr>
        <p:spPr>
          <a:xfrm>
            <a:off x="143691" y="156754"/>
            <a:ext cx="11848012" cy="650530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0409" y="5712167"/>
            <a:ext cx="2135020" cy="83232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1258" y="247559"/>
            <a:ext cx="1214171" cy="1256355"/>
          </a:xfrm>
          <a:prstGeom prst="rect">
            <a:avLst/>
          </a:prstGeom>
        </p:spPr>
      </p:pic>
    </p:spTree>
    <p:extLst>
      <p:ext uri="{BB962C8B-B14F-4D97-AF65-F5344CB8AC3E}">
        <p14:creationId xmlns:p14="http://schemas.microsoft.com/office/powerpoint/2010/main" val="3862872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Criteria</a:t>
            </a:r>
            <a:endParaRPr lang="en-GB" b="1" dirty="0">
              <a:latin typeface="+mn-lt"/>
            </a:endParaRPr>
          </a:p>
        </p:txBody>
      </p:sp>
      <p:sp>
        <p:nvSpPr>
          <p:cNvPr id="3" name="Content Placeholder 2"/>
          <p:cNvSpPr>
            <a:spLocks noGrp="1"/>
          </p:cNvSpPr>
          <p:nvPr>
            <p:ph idx="1"/>
          </p:nvPr>
        </p:nvSpPr>
        <p:spPr/>
        <p:txBody>
          <a:bodyPr>
            <a:normAutofit/>
          </a:bodyPr>
          <a:lstStyle/>
          <a:p>
            <a:pPr lvl="0"/>
            <a:r>
              <a:rPr lang="en-GB" dirty="0" smtClean="0"/>
              <a:t>In order to apply for this Grant Fund, your idea must:</a:t>
            </a:r>
          </a:p>
          <a:p>
            <a:pPr lvl="1"/>
            <a:r>
              <a:rPr lang="en-GB" dirty="0" smtClean="0"/>
              <a:t>meets </a:t>
            </a:r>
            <a:r>
              <a:rPr lang="en-GB" dirty="0"/>
              <a:t>at least one strategic </a:t>
            </a:r>
            <a:r>
              <a:rPr lang="en-GB" dirty="0" smtClean="0"/>
              <a:t>objective</a:t>
            </a:r>
            <a:endParaRPr lang="en-GB" dirty="0"/>
          </a:p>
          <a:p>
            <a:pPr lvl="1"/>
            <a:r>
              <a:rPr lang="en-GB" dirty="0" smtClean="0"/>
              <a:t>have </a:t>
            </a:r>
            <a:r>
              <a:rPr lang="en-GB" dirty="0"/>
              <a:t>evidence of community </a:t>
            </a:r>
            <a:r>
              <a:rPr lang="en-GB" dirty="0" smtClean="0"/>
              <a:t>support</a:t>
            </a:r>
          </a:p>
          <a:p>
            <a:pPr lvl="1"/>
            <a:r>
              <a:rPr lang="en-GB" dirty="0" smtClean="0"/>
              <a:t>demonstrates support from </a:t>
            </a:r>
            <a:r>
              <a:rPr lang="en-GB" dirty="0"/>
              <a:t>W</a:t>
            </a:r>
            <a:r>
              <a:rPr lang="en-GB" dirty="0" smtClean="0"/>
              <a:t>ard Councillors</a:t>
            </a:r>
            <a:endParaRPr lang="en-GB" dirty="0"/>
          </a:p>
          <a:p>
            <a:pPr lvl="1"/>
            <a:r>
              <a:rPr lang="en-GB" dirty="0" smtClean="0"/>
              <a:t>meets </a:t>
            </a:r>
            <a:r>
              <a:rPr lang="en-GB" dirty="0"/>
              <a:t>local </a:t>
            </a:r>
            <a:r>
              <a:rPr lang="en-GB" dirty="0" smtClean="0"/>
              <a:t>priorities </a:t>
            </a:r>
            <a:endParaRPr lang="en-GB" dirty="0"/>
          </a:p>
          <a:p>
            <a:pPr lvl="1"/>
            <a:r>
              <a:rPr lang="en-GB" dirty="0"/>
              <a:t>a</a:t>
            </a:r>
            <a:r>
              <a:rPr lang="en-GB" dirty="0" smtClean="0"/>
              <a:t> physical improvement project</a:t>
            </a:r>
            <a:endParaRPr lang="en-GB" dirty="0"/>
          </a:p>
          <a:p>
            <a:pPr lvl="1"/>
            <a:r>
              <a:rPr lang="en-GB" dirty="0"/>
              <a:t>b</a:t>
            </a:r>
            <a:r>
              <a:rPr lang="en-GB" dirty="0" smtClean="0"/>
              <a:t>e a </a:t>
            </a:r>
            <a:r>
              <a:rPr lang="en-GB" dirty="0"/>
              <a:t>one off </a:t>
            </a:r>
            <a:r>
              <a:rPr lang="en-GB" dirty="0" smtClean="0"/>
              <a:t>idea </a:t>
            </a:r>
            <a:r>
              <a:rPr lang="en-GB" dirty="0"/>
              <a:t>that will not incur further costs to the </a:t>
            </a:r>
            <a:r>
              <a:rPr lang="en-GB" dirty="0" smtClean="0"/>
              <a:t>council</a:t>
            </a:r>
            <a:endParaRPr lang="en-GB" dirty="0"/>
          </a:p>
          <a:p>
            <a:pPr lvl="1"/>
            <a:r>
              <a:rPr lang="en-GB" dirty="0" smtClean="0"/>
              <a:t>impacts </a:t>
            </a:r>
            <a:r>
              <a:rPr lang="en-GB" dirty="0"/>
              <a:t>positively on </a:t>
            </a:r>
            <a:r>
              <a:rPr lang="en-GB" dirty="0" smtClean="0"/>
              <a:t>different groups in Brent</a:t>
            </a:r>
            <a:endParaRPr lang="en-GB" dirty="0"/>
          </a:p>
          <a:p>
            <a:pPr lvl="1"/>
            <a:r>
              <a:rPr lang="en-GB" dirty="0" smtClean="0"/>
              <a:t>is value </a:t>
            </a:r>
            <a:r>
              <a:rPr lang="en-GB" dirty="0"/>
              <a:t>for </a:t>
            </a:r>
            <a:r>
              <a:rPr lang="en-GB" dirty="0" smtClean="0"/>
              <a:t>money</a:t>
            </a:r>
            <a:endParaRPr lang="en-GB" dirty="0"/>
          </a:p>
        </p:txBody>
      </p:sp>
      <p:sp>
        <p:nvSpPr>
          <p:cNvPr id="6" name="Rectangle 5"/>
          <p:cNvSpPr/>
          <p:nvPr/>
        </p:nvSpPr>
        <p:spPr>
          <a:xfrm>
            <a:off x="143691" y="156754"/>
            <a:ext cx="11848012" cy="650530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0409" y="5712167"/>
            <a:ext cx="2135020" cy="83232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540" y="364808"/>
            <a:ext cx="1809274" cy="132588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1258" y="247559"/>
            <a:ext cx="1214171" cy="1256355"/>
          </a:xfrm>
          <a:prstGeom prst="rect">
            <a:avLst/>
          </a:prstGeom>
        </p:spPr>
      </p:pic>
    </p:spTree>
    <p:extLst>
      <p:ext uri="{BB962C8B-B14F-4D97-AF65-F5344CB8AC3E}">
        <p14:creationId xmlns:p14="http://schemas.microsoft.com/office/powerpoint/2010/main" val="3050310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latin typeface="+mn-lt"/>
              </a:rPr>
              <a:t>What to expect ahead of the Decision </a:t>
            </a:r>
            <a:r>
              <a:rPr lang="en-GB" b="1" dirty="0" smtClean="0">
                <a:latin typeface="+mn-lt"/>
              </a:rPr>
              <a:t>Days later in 2022? (example question from 29.01.22)</a:t>
            </a:r>
            <a:endParaRPr lang="en-GB" b="1" dirty="0">
              <a:latin typeface="+mn-lt"/>
            </a:endParaRPr>
          </a:p>
        </p:txBody>
      </p:sp>
      <p:sp>
        <p:nvSpPr>
          <p:cNvPr id="3" name="Content Placeholder 2"/>
          <p:cNvSpPr>
            <a:spLocks noGrp="1"/>
          </p:cNvSpPr>
          <p:nvPr>
            <p:ph idx="1"/>
          </p:nvPr>
        </p:nvSpPr>
        <p:spPr>
          <a:xfrm>
            <a:off x="838200" y="1708058"/>
            <a:ext cx="10515600" cy="4351338"/>
          </a:xfrm>
        </p:spPr>
        <p:txBody>
          <a:bodyPr>
            <a:normAutofit/>
          </a:bodyPr>
          <a:lstStyle/>
          <a:p>
            <a:endParaRPr lang="en-GB" dirty="0" smtClean="0"/>
          </a:p>
          <a:p>
            <a:endParaRPr lang="en-GB" dirty="0"/>
          </a:p>
        </p:txBody>
      </p:sp>
      <p:sp>
        <p:nvSpPr>
          <p:cNvPr id="5" name="Rectangle 4"/>
          <p:cNvSpPr/>
          <p:nvPr/>
        </p:nvSpPr>
        <p:spPr>
          <a:xfrm>
            <a:off x="143691" y="156754"/>
            <a:ext cx="11848012" cy="650530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0409" y="5712167"/>
            <a:ext cx="2135020" cy="832324"/>
          </a:xfrm>
          <a:prstGeom prst="rect">
            <a:avLst/>
          </a:prstGeom>
        </p:spPr>
      </p:pic>
      <p:pic>
        <p:nvPicPr>
          <p:cNvPr id="8" name="Picture 7"/>
          <p:cNvPicPr>
            <a:picLocks noChangeAspect="1"/>
          </p:cNvPicPr>
          <p:nvPr/>
        </p:nvPicPr>
        <p:blipFill>
          <a:blip r:embed="rId3"/>
          <a:stretch>
            <a:fillRect/>
          </a:stretch>
        </p:blipFill>
        <p:spPr>
          <a:xfrm>
            <a:off x="671143" y="1708058"/>
            <a:ext cx="8553267" cy="4808865"/>
          </a:xfrm>
          <a:prstGeom prst="rect">
            <a:avLst/>
          </a:prstGeom>
        </p:spPr>
      </p:pic>
    </p:spTree>
    <p:extLst>
      <p:ext uri="{BB962C8B-B14F-4D97-AF65-F5344CB8AC3E}">
        <p14:creationId xmlns:p14="http://schemas.microsoft.com/office/powerpoint/2010/main" val="3907772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Do you want to be part of the next resident-led panel group?</a:t>
            </a:r>
            <a:endParaRPr lang="en-GB" b="1" dirty="0">
              <a:latin typeface="+mn-lt"/>
            </a:endParaRPr>
          </a:p>
        </p:txBody>
      </p:sp>
      <p:sp>
        <p:nvSpPr>
          <p:cNvPr id="3" name="Content Placeholder 2"/>
          <p:cNvSpPr>
            <a:spLocks noGrp="1"/>
          </p:cNvSpPr>
          <p:nvPr>
            <p:ph idx="1"/>
          </p:nvPr>
        </p:nvSpPr>
        <p:spPr>
          <a:xfrm>
            <a:off x="838200" y="1708058"/>
            <a:ext cx="10515600" cy="4351338"/>
          </a:xfrm>
        </p:spPr>
        <p:txBody>
          <a:bodyPr>
            <a:normAutofit/>
          </a:bodyPr>
          <a:lstStyle/>
          <a:p>
            <a:endParaRPr lang="en-GB" dirty="0" smtClean="0"/>
          </a:p>
          <a:p>
            <a:pPr marL="0" indent="0" algn="ctr">
              <a:buNone/>
            </a:pPr>
            <a:r>
              <a:rPr lang="en-GB" sz="3600" dirty="0" smtClean="0"/>
              <a:t>Send an email to </a:t>
            </a:r>
            <a:r>
              <a:rPr lang="en-GB" sz="3600" dirty="0" smtClean="0">
                <a:hlinkClick r:id="rId2"/>
              </a:rPr>
              <a:t>youdecide@brent.gov.uk</a:t>
            </a:r>
            <a:r>
              <a:rPr lang="en-GB" sz="3600" dirty="0" smtClean="0"/>
              <a:t> with your details to get involved and stay in touch about the next participatory budgeting programme</a:t>
            </a:r>
          </a:p>
        </p:txBody>
      </p:sp>
      <p:sp>
        <p:nvSpPr>
          <p:cNvPr id="5" name="Rectangle 4"/>
          <p:cNvSpPr/>
          <p:nvPr/>
        </p:nvSpPr>
        <p:spPr>
          <a:xfrm>
            <a:off x="143691" y="156754"/>
            <a:ext cx="11848012" cy="650530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0409" y="5712167"/>
            <a:ext cx="2135020" cy="832324"/>
          </a:xfrm>
          <a:prstGeom prst="rect">
            <a:avLst/>
          </a:prstGeom>
        </p:spPr>
      </p:pic>
    </p:spTree>
    <p:extLst>
      <p:ext uri="{BB962C8B-B14F-4D97-AF65-F5344CB8AC3E}">
        <p14:creationId xmlns:p14="http://schemas.microsoft.com/office/powerpoint/2010/main" val="3934590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678783" cy="1325563"/>
          </a:xfrm>
        </p:spPr>
        <p:txBody>
          <a:bodyPr/>
          <a:lstStyle/>
          <a:p>
            <a:r>
              <a:rPr lang="en-GB" b="1" dirty="0" smtClean="0">
                <a:latin typeface="+mn-lt"/>
              </a:rPr>
              <a:t>New Eco Grant - Together </a:t>
            </a:r>
            <a:r>
              <a:rPr lang="en-GB" b="1" dirty="0">
                <a:latin typeface="+mn-lt"/>
              </a:rPr>
              <a:t>Towards </a:t>
            </a:r>
            <a:r>
              <a:rPr lang="en-GB" b="1" dirty="0" smtClean="0">
                <a:latin typeface="+mn-lt"/>
              </a:rPr>
              <a:t>Zero - £50,000</a:t>
            </a:r>
            <a:endParaRPr lang="en-GB" b="1" dirty="0">
              <a:latin typeface="+mn-lt"/>
            </a:endParaRPr>
          </a:p>
        </p:txBody>
      </p:sp>
      <p:sp>
        <p:nvSpPr>
          <p:cNvPr id="3" name="Content Placeholder 2"/>
          <p:cNvSpPr>
            <a:spLocks noGrp="1"/>
          </p:cNvSpPr>
          <p:nvPr>
            <p:ph idx="1"/>
          </p:nvPr>
        </p:nvSpPr>
        <p:spPr/>
        <p:txBody>
          <a:bodyPr>
            <a:normAutofit fontScale="70000" lnSpcReduction="20000"/>
          </a:bodyPr>
          <a:lstStyle/>
          <a:p>
            <a:pPr>
              <a:lnSpc>
                <a:spcPct val="120000"/>
              </a:lnSpc>
              <a:spcBef>
                <a:spcPts val="0"/>
              </a:spcBef>
            </a:pPr>
            <a:r>
              <a:rPr lang="en-GB" dirty="0"/>
              <a:t>There is £50,000 available for projects and initiatives to be delivered across </a:t>
            </a:r>
            <a:r>
              <a:rPr lang="en-GB" dirty="0" smtClean="0"/>
              <a:t>Brent to complement the Carbon Offset Fund.</a:t>
            </a:r>
            <a:endParaRPr lang="en-GB" dirty="0"/>
          </a:p>
          <a:p>
            <a:pPr marL="0" indent="0">
              <a:lnSpc>
                <a:spcPct val="120000"/>
              </a:lnSpc>
              <a:spcBef>
                <a:spcPts val="0"/>
              </a:spcBef>
              <a:buNone/>
            </a:pPr>
            <a:endParaRPr lang="en-GB" dirty="0"/>
          </a:p>
          <a:p>
            <a:pPr>
              <a:lnSpc>
                <a:spcPct val="120000"/>
              </a:lnSpc>
              <a:spcBef>
                <a:spcPts val="0"/>
              </a:spcBef>
            </a:pPr>
            <a:r>
              <a:rPr lang="en-GB" dirty="0"/>
              <a:t>You can apply to deliver a one-off environmental project or initiative within </a:t>
            </a:r>
            <a:r>
              <a:rPr lang="en-GB" dirty="0" smtClean="0"/>
              <a:t>Brent that </a:t>
            </a:r>
            <a:r>
              <a:rPr lang="en-GB" dirty="0"/>
              <a:t>improve local areas by making them greener, cleaner and more environmentally friendly.</a:t>
            </a:r>
          </a:p>
          <a:p>
            <a:pPr marL="0" indent="0">
              <a:lnSpc>
                <a:spcPct val="120000"/>
              </a:lnSpc>
              <a:spcBef>
                <a:spcPts val="0"/>
              </a:spcBef>
              <a:buNone/>
            </a:pPr>
            <a:endParaRPr lang="en-GB" dirty="0"/>
          </a:p>
          <a:p>
            <a:pPr marL="0" indent="0">
              <a:lnSpc>
                <a:spcPct val="120000"/>
              </a:lnSpc>
              <a:spcBef>
                <a:spcPts val="0"/>
              </a:spcBef>
              <a:buNone/>
            </a:pPr>
            <a:endParaRPr lang="en-GB" sz="100" dirty="0"/>
          </a:p>
          <a:p>
            <a:pPr>
              <a:lnSpc>
                <a:spcPct val="120000"/>
              </a:lnSpc>
              <a:spcBef>
                <a:spcPts val="0"/>
              </a:spcBef>
            </a:pPr>
            <a:r>
              <a:rPr lang="en-GB" dirty="0"/>
              <a:t>Encouraging local residents to apply, there are many great ideas that can support the local community – We want to hear from you!</a:t>
            </a:r>
          </a:p>
          <a:p>
            <a:pPr marL="0" indent="0">
              <a:lnSpc>
                <a:spcPct val="120000"/>
              </a:lnSpc>
              <a:spcBef>
                <a:spcPts val="0"/>
              </a:spcBef>
              <a:buNone/>
            </a:pPr>
            <a:endParaRPr lang="en-GB" dirty="0"/>
          </a:p>
          <a:p>
            <a:pPr marL="0" indent="0">
              <a:lnSpc>
                <a:spcPct val="120000"/>
              </a:lnSpc>
              <a:spcBef>
                <a:spcPts val="0"/>
              </a:spcBef>
              <a:buNone/>
            </a:pPr>
            <a:endParaRPr lang="en-GB" sz="100" dirty="0"/>
          </a:p>
          <a:p>
            <a:pPr>
              <a:lnSpc>
                <a:spcPct val="120000"/>
              </a:lnSpc>
              <a:spcBef>
                <a:spcPts val="0"/>
              </a:spcBef>
            </a:pPr>
            <a:r>
              <a:rPr lang="en-GB" dirty="0"/>
              <a:t>Community groups, faith groups, organisations, local businesses and constituted and un-constituted groups are all welcome to apply.</a:t>
            </a:r>
          </a:p>
          <a:p>
            <a:pPr>
              <a:lnSpc>
                <a:spcPct val="120000"/>
              </a:lnSpc>
              <a:spcBef>
                <a:spcPts val="0"/>
              </a:spcBef>
            </a:pPr>
            <a:endParaRPr lang="en-GB" dirty="0"/>
          </a:p>
          <a:p>
            <a:pPr marL="0" indent="0">
              <a:lnSpc>
                <a:spcPct val="120000"/>
              </a:lnSpc>
              <a:spcBef>
                <a:spcPts val="0"/>
              </a:spcBef>
              <a:buNone/>
            </a:pPr>
            <a:endParaRPr lang="en-GB" sz="100" dirty="0"/>
          </a:p>
          <a:p>
            <a:pPr>
              <a:lnSpc>
                <a:spcPct val="120000"/>
              </a:lnSpc>
              <a:spcBef>
                <a:spcPts val="0"/>
              </a:spcBef>
            </a:pPr>
            <a:r>
              <a:rPr lang="en-GB" dirty="0"/>
              <a:t>Apply for up to £1,000 </a:t>
            </a:r>
          </a:p>
        </p:txBody>
      </p:sp>
      <p:sp>
        <p:nvSpPr>
          <p:cNvPr id="6" name="Rectangle 5"/>
          <p:cNvSpPr/>
          <p:nvPr/>
        </p:nvSpPr>
        <p:spPr>
          <a:xfrm>
            <a:off x="143691" y="156754"/>
            <a:ext cx="11848012" cy="650530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0409" y="5760801"/>
            <a:ext cx="2135020" cy="83232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0600" y="365125"/>
            <a:ext cx="1984829" cy="888811"/>
          </a:xfrm>
          <a:prstGeom prst="rect">
            <a:avLst/>
          </a:prstGeom>
        </p:spPr>
      </p:pic>
    </p:spTree>
    <p:extLst>
      <p:ext uri="{BB962C8B-B14F-4D97-AF65-F5344CB8AC3E}">
        <p14:creationId xmlns:p14="http://schemas.microsoft.com/office/powerpoint/2010/main" val="1229933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24084" y="1690688"/>
            <a:ext cx="9376011" cy="4648290"/>
          </a:xfrm>
        </p:spPr>
        <p:txBody>
          <a:bodyPr>
            <a:normAutofit fontScale="77500" lnSpcReduction="20000"/>
          </a:bodyPr>
          <a:lstStyle/>
          <a:p>
            <a:pPr lvl="0"/>
            <a:r>
              <a:rPr lang="en-GB" b="1" dirty="0"/>
              <a:t>In order to apply for this Grant Fund, your </a:t>
            </a:r>
            <a:r>
              <a:rPr lang="en-GB" b="1" dirty="0" smtClean="0"/>
              <a:t>project or initiative </a:t>
            </a:r>
            <a:r>
              <a:rPr lang="en-GB" b="1" dirty="0"/>
              <a:t>must</a:t>
            </a:r>
            <a:r>
              <a:rPr lang="en-GB" b="1" dirty="0" smtClean="0"/>
              <a:t>:</a:t>
            </a:r>
          </a:p>
          <a:p>
            <a:pPr marL="0" lvl="0" indent="0">
              <a:buNone/>
            </a:pPr>
            <a:endParaRPr lang="en-GB" dirty="0" smtClean="0"/>
          </a:p>
          <a:p>
            <a:r>
              <a:rPr lang="en-GB" dirty="0" smtClean="0"/>
              <a:t>The </a:t>
            </a:r>
            <a:r>
              <a:rPr lang="en-GB" dirty="0"/>
              <a:t>Application is within the £1000 maximum amount</a:t>
            </a:r>
          </a:p>
          <a:p>
            <a:pPr lvl="0"/>
            <a:r>
              <a:rPr lang="en-GB" dirty="0"/>
              <a:t>The applicant meets the eligible individual, business or organisation </a:t>
            </a:r>
            <a:r>
              <a:rPr lang="en-GB" dirty="0" smtClean="0"/>
              <a:t>status;</a:t>
            </a:r>
            <a:endParaRPr lang="en-GB" dirty="0"/>
          </a:p>
          <a:p>
            <a:pPr lvl="0"/>
            <a:r>
              <a:rPr lang="en-GB" dirty="0"/>
              <a:t>The Project will be based in </a:t>
            </a:r>
            <a:r>
              <a:rPr lang="en-GB" dirty="0" smtClean="0"/>
              <a:t>Brent;</a:t>
            </a:r>
            <a:endParaRPr lang="en-GB" dirty="0"/>
          </a:p>
          <a:p>
            <a:pPr lvl="0"/>
            <a:r>
              <a:rPr lang="en-GB" dirty="0"/>
              <a:t>Support any of the objectives of the five themes within the council’s climate and ecological </a:t>
            </a:r>
            <a:r>
              <a:rPr lang="en-GB" dirty="0" smtClean="0"/>
              <a:t>emergency;</a:t>
            </a:r>
            <a:endParaRPr lang="en-GB" dirty="0"/>
          </a:p>
          <a:p>
            <a:pPr lvl="0"/>
            <a:r>
              <a:rPr lang="en-GB" dirty="0"/>
              <a:t>Make Brent’s local environment greener and more biodiverse; or offer an opportunity for a tangible carbon saving in a community </a:t>
            </a:r>
            <a:r>
              <a:rPr lang="en-GB" dirty="0" smtClean="0"/>
              <a:t>setting;</a:t>
            </a:r>
            <a:endParaRPr lang="en-GB" dirty="0"/>
          </a:p>
          <a:p>
            <a:pPr lvl="0"/>
            <a:r>
              <a:rPr lang="en-GB" dirty="0"/>
              <a:t>Reach into the community, allowing as many local residents to participate or benefit from the project as possible;</a:t>
            </a:r>
          </a:p>
          <a:p>
            <a:pPr lvl="0"/>
            <a:r>
              <a:rPr lang="en-GB" dirty="0"/>
              <a:t>Be clearly deliverable;</a:t>
            </a:r>
          </a:p>
          <a:p>
            <a:pPr lvl="0"/>
            <a:r>
              <a:rPr lang="en-GB" dirty="0"/>
              <a:t>Leave a positive environmental impact.</a:t>
            </a:r>
          </a:p>
          <a:p>
            <a:pPr marL="0" lvl="0" indent="0">
              <a:buNone/>
            </a:pPr>
            <a:endParaRPr lang="en-GB" dirty="0"/>
          </a:p>
        </p:txBody>
      </p:sp>
      <p:sp>
        <p:nvSpPr>
          <p:cNvPr id="5" name="Rectangle 4"/>
          <p:cNvSpPr/>
          <p:nvPr/>
        </p:nvSpPr>
        <p:spPr>
          <a:xfrm>
            <a:off x="143691" y="130628"/>
            <a:ext cx="11848012" cy="650530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a:spLocks noGrp="1"/>
          </p:cNvSpPr>
          <p:nvPr>
            <p:ph type="title"/>
          </p:nvPr>
        </p:nvSpPr>
        <p:spPr/>
        <p:txBody>
          <a:bodyPr/>
          <a:lstStyle/>
          <a:p>
            <a:r>
              <a:rPr lang="en-GB" b="1" dirty="0" smtClean="0">
                <a:latin typeface="+mn-lt"/>
              </a:rPr>
              <a:t>Criteria</a:t>
            </a:r>
            <a:endParaRPr lang="en-GB" b="1" dirty="0">
              <a:latin typeface="+mn-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240" y="214510"/>
            <a:ext cx="1809274" cy="132588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4574" y="365125"/>
            <a:ext cx="2288177" cy="1024651"/>
          </a:xfrm>
          <a:prstGeom prst="rect">
            <a:avLst/>
          </a:prstGeom>
        </p:spPr>
      </p:pic>
    </p:spTree>
    <p:extLst>
      <p:ext uri="{BB962C8B-B14F-4D97-AF65-F5344CB8AC3E}">
        <p14:creationId xmlns:p14="http://schemas.microsoft.com/office/powerpoint/2010/main" val="1075479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2"/>
            <p:extLst>
              <p:ext uri="{D42A27DB-BD31-4B8C-83A1-F6EECF244321}">
                <p14:modId xmlns:p14="http://schemas.microsoft.com/office/powerpoint/2010/main" val="2643465061"/>
              </p:ext>
            </p:extLst>
          </p:nvPr>
        </p:nvGraphicFramePr>
        <p:xfrm>
          <a:off x="520995" y="1774887"/>
          <a:ext cx="11151755" cy="4465579"/>
        </p:xfrm>
        <a:graphic>
          <a:graphicData uri="http://schemas.openxmlformats.org/drawingml/2006/table">
            <a:tbl>
              <a:tblPr firstRow="1" firstCol="1" bandRow="1">
                <a:tableStyleId>{5C22544A-7EE6-4342-B048-85BDC9FD1C3A}</a:tableStyleId>
              </a:tblPr>
              <a:tblGrid>
                <a:gridCol w="2229940">
                  <a:extLst>
                    <a:ext uri="{9D8B030D-6E8A-4147-A177-3AD203B41FA5}">
                      <a16:colId xmlns:a16="http://schemas.microsoft.com/office/drawing/2014/main" val="4118628431"/>
                    </a:ext>
                  </a:extLst>
                </a:gridCol>
                <a:gridCol w="2229940">
                  <a:extLst>
                    <a:ext uri="{9D8B030D-6E8A-4147-A177-3AD203B41FA5}">
                      <a16:colId xmlns:a16="http://schemas.microsoft.com/office/drawing/2014/main" val="4240030815"/>
                    </a:ext>
                  </a:extLst>
                </a:gridCol>
                <a:gridCol w="2229940">
                  <a:extLst>
                    <a:ext uri="{9D8B030D-6E8A-4147-A177-3AD203B41FA5}">
                      <a16:colId xmlns:a16="http://schemas.microsoft.com/office/drawing/2014/main" val="2337753494"/>
                    </a:ext>
                  </a:extLst>
                </a:gridCol>
                <a:gridCol w="2229940">
                  <a:extLst>
                    <a:ext uri="{9D8B030D-6E8A-4147-A177-3AD203B41FA5}">
                      <a16:colId xmlns:a16="http://schemas.microsoft.com/office/drawing/2014/main" val="366978075"/>
                    </a:ext>
                  </a:extLst>
                </a:gridCol>
                <a:gridCol w="2231995">
                  <a:extLst>
                    <a:ext uri="{9D8B030D-6E8A-4147-A177-3AD203B41FA5}">
                      <a16:colId xmlns:a16="http://schemas.microsoft.com/office/drawing/2014/main" val="3770413701"/>
                    </a:ext>
                  </a:extLst>
                </a:gridCol>
              </a:tblGrid>
              <a:tr h="585190">
                <a:tc>
                  <a:txBody>
                    <a:bodyPr/>
                    <a:lstStyle/>
                    <a:p>
                      <a:pPr algn="ctr">
                        <a:spcAft>
                          <a:spcPts val="0"/>
                        </a:spcAft>
                      </a:pPr>
                      <a:r>
                        <a:rPr lang="en-US" sz="1600" dirty="0">
                          <a:solidFill>
                            <a:schemeClr val="bg1"/>
                          </a:solidFill>
                          <a:effectLst/>
                        </a:rPr>
                        <a:t>Theme 1</a:t>
                      </a:r>
                      <a:endParaRPr lang="en-GB" sz="1600" dirty="0">
                        <a:solidFill>
                          <a:schemeClr val="bg1"/>
                        </a:solidFill>
                        <a:effectLst/>
                      </a:endParaRPr>
                    </a:p>
                    <a:p>
                      <a:pPr algn="ctr">
                        <a:spcAft>
                          <a:spcPts val="0"/>
                        </a:spcAft>
                      </a:pPr>
                      <a:r>
                        <a:rPr lang="en-US" sz="1600" dirty="0">
                          <a:solidFill>
                            <a:schemeClr val="bg1"/>
                          </a:solidFill>
                          <a:effectLst/>
                        </a:rPr>
                        <a:t>Consumption, Resources and Waste</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1" marR="51591" marT="0" marB="0"/>
                </a:tc>
                <a:tc>
                  <a:txBody>
                    <a:bodyPr/>
                    <a:lstStyle/>
                    <a:p>
                      <a:pPr algn="ctr">
                        <a:spcAft>
                          <a:spcPts val="0"/>
                        </a:spcAft>
                      </a:pPr>
                      <a:r>
                        <a:rPr lang="en-US" sz="1600" dirty="0">
                          <a:solidFill>
                            <a:schemeClr val="bg1"/>
                          </a:solidFill>
                          <a:effectLst/>
                        </a:rPr>
                        <a:t>Theme 2</a:t>
                      </a:r>
                      <a:endParaRPr lang="en-GB" sz="1600" dirty="0">
                        <a:solidFill>
                          <a:schemeClr val="bg1"/>
                        </a:solidFill>
                        <a:effectLst/>
                      </a:endParaRPr>
                    </a:p>
                    <a:p>
                      <a:pPr algn="ctr">
                        <a:spcAft>
                          <a:spcPts val="0"/>
                        </a:spcAft>
                      </a:pPr>
                      <a:r>
                        <a:rPr lang="en-US" sz="1600" dirty="0">
                          <a:solidFill>
                            <a:schemeClr val="bg1"/>
                          </a:solidFill>
                          <a:effectLst/>
                        </a:rPr>
                        <a:t>Transport</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1" marR="51591" marT="0" marB="0"/>
                </a:tc>
                <a:tc>
                  <a:txBody>
                    <a:bodyPr/>
                    <a:lstStyle/>
                    <a:p>
                      <a:pPr algn="ctr">
                        <a:spcAft>
                          <a:spcPts val="0"/>
                        </a:spcAft>
                      </a:pPr>
                      <a:r>
                        <a:rPr lang="en-US" sz="1600" dirty="0">
                          <a:solidFill>
                            <a:schemeClr val="bg1"/>
                          </a:solidFill>
                          <a:effectLst/>
                        </a:rPr>
                        <a:t>Theme 3</a:t>
                      </a:r>
                      <a:endParaRPr lang="en-GB" sz="1600" dirty="0">
                        <a:solidFill>
                          <a:schemeClr val="bg1"/>
                        </a:solidFill>
                        <a:effectLst/>
                      </a:endParaRPr>
                    </a:p>
                    <a:p>
                      <a:pPr algn="ctr">
                        <a:spcAft>
                          <a:spcPts val="0"/>
                        </a:spcAft>
                      </a:pPr>
                      <a:r>
                        <a:rPr lang="en-US" sz="1600" dirty="0">
                          <a:solidFill>
                            <a:schemeClr val="bg1"/>
                          </a:solidFill>
                          <a:effectLst/>
                        </a:rPr>
                        <a:t>Homes, Buildings and the Built Environment</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1" marR="51591" marT="0" marB="0"/>
                </a:tc>
                <a:tc>
                  <a:txBody>
                    <a:bodyPr/>
                    <a:lstStyle/>
                    <a:p>
                      <a:pPr algn="ctr">
                        <a:spcAft>
                          <a:spcPts val="0"/>
                        </a:spcAft>
                      </a:pPr>
                      <a:r>
                        <a:rPr lang="en-US" sz="1600" dirty="0">
                          <a:solidFill>
                            <a:schemeClr val="bg1"/>
                          </a:solidFill>
                          <a:effectLst/>
                        </a:rPr>
                        <a:t>Theme 4</a:t>
                      </a:r>
                      <a:endParaRPr lang="en-GB" sz="1600" dirty="0">
                        <a:solidFill>
                          <a:schemeClr val="bg1"/>
                        </a:solidFill>
                        <a:effectLst/>
                      </a:endParaRPr>
                    </a:p>
                    <a:p>
                      <a:pPr algn="ctr">
                        <a:spcAft>
                          <a:spcPts val="0"/>
                        </a:spcAft>
                      </a:pPr>
                      <a:r>
                        <a:rPr lang="en-US" sz="1600" dirty="0">
                          <a:solidFill>
                            <a:schemeClr val="bg1"/>
                          </a:solidFill>
                          <a:effectLst/>
                        </a:rPr>
                        <a:t>Nature and Green Space</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1" marR="51591" marT="0" marB="0"/>
                </a:tc>
                <a:tc>
                  <a:txBody>
                    <a:bodyPr/>
                    <a:lstStyle/>
                    <a:p>
                      <a:pPr algn="ctr">
                        <a:spcAft>
                          <a:spcPts val="0"/>
                        </a:spcAft>
                      </a:pPr>
                      <a:r>
                        <a:rPr lang="en-US" sz="1600" dirty="0">
                          <a:solidFill>
                            <a:schemeClr val="bg1"/>
                          </a:solidFill>
                          <a:effectLst/>
                        </a:rPr>
                        <a:t>Theme 5</a:t>
                      </a:r>
                      <a:endParaRPr lang="en-GB" sz="1600" dirty="0">
                        <a:solidFill>
                          <a:schemeClr val="bg1"/>
                        </a:solidFill>
                        <a:effectLst/>
                      </a:endParaRPr>
                    </a:p>
                    <a:p>
                      <a:pPr algn="ctr">
                        <a:spcAft>
                          <a:spcPts val="0"/>
                        </a:spcAft>
                      </a:pPr>
                      <a:r>
                        <a:rPr lang="en-US" sz="1600" dirty="0">
                          <a:solidFill>
                            <a:schemeClr val="bg1"/>
                          </a:solidFill>
                          <a:effectLst/>
                        </a:rPr>
                        <a:t>Supporting Communities</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91" marR="51591" marT="0" marB="0"/>
                </a:tc>
                <a:extLst>
                  <a:ext uri="{0D108BD9-81ED-4DB2-BD59-A6C34878D82A}">
                    <a16:rowId xmlns:a16="http://schemas.microsoft.com/office/drawing/2014/main" val="1276755208"/>
                  </a:ext>
                </a:extLst>
              </a:tr>
              <a:tr h="3734059">
                <a:tc>
                  <a:txBody>
                    <a:bodyPr/>
                    <a:lstStyle/>
                    <a:p>
                      <a:pPr>
                        <a:spcAft>
                          <a:spcPts val="0"/>
                        </a:spcAft>
                      </a:pPr>
                      <a:r>
                        <a:rPr lang="en-US" sz="1400" dirty="0">
                          <a:solidFill>
                            <a:schemeClr val="tx1"/>
                          </a:solidFill>
                          <a:effectLst/>
                        </a:rPr>
                        <a:t>By 2030, our communities will be living more sustainably: consuming less of the products and materials that accelerate climate change, whilst also wasting less of the world’s natural resources. This behaviour shift will have helped to cut Brent’s consumption emissions by two-thirds, and drive a substantive reduction of household waste produced within the borough.</a:t>
                      </a:r>
                      <a:endParaRPr lang="en-GB" sz="1400" dirty="0">
                        <a:solidFill>
                          <a:schemeClr val="tx1"/>
                        </a:solidFill>
                        <a:effectLst/>
                      </a:endParaRPr>
                    </a:p>
                    <a:p>
                      <a:pPr>
                        <a:spcAft>
                          <a:spcPts val="0"/>
                        </a:spcAft>
                      </a:pPr>
                      <a:r>
                        <a:rPr lang="en-US"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591" marR="51591" marT="0" marB="0"/>
                </a:tc>
                <a:tc>
                  <a:txBody>
                    <a:bodyPr/>
                    <a:lstStyle/>
                    <a:p>
                      <a:pPr>
                        <a:spcAft>
                          <a:spcPts val="0"/>
                        </a:spcAft>
                      </a:pPr>
                      <a:r>
                        <a:rPr lang="en-US" sz="1400" b="1" dirty="0">
                          <a:effectLst/>
                        </a:rPr>
                        <a:t>By 2030, petrol and diesel road journeys will have at least halved in the borough, being driven as close as possible to zero, with an accompanying increase in journeys made by residents through cycling, walking or public transport.</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591" marR="51591" marT="0" marB="0"/>
                </a:tc>
                <a:tc>
                  <a:txBody>
                    <a:bodyPr/>
                    <a:lstStyle/>
                    <a:p>
                      <a:pPr>
                        <a:spcAft>
                          <a:spcPts val="0"/>
                        </a:spcAft>
                      </a:pPr>
                      <a:r>
                        <a:rPr lang="en-US" sz="1400" b="1" dirty="0">
                          <a:effectLst/>
                        </a:rPr>
                        <a:t>By 2030, as many homes and buildings in the borough as possible will be more energy efficient, be powered by renewable sources and be resilient to future adverse weather events caused by climate change – and we will do all in our gift to achieve an average rating of Energy Performance Certificate B in directly owned council stock.</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591" marR="51591" marT="0" marB="0"/>
                </a:tc>
                <a:tc>
                  <a:txBody>
                    <a:bodyPr/>
                    <a:lstStyle/>
                    <a:p>
                      <a:pPr>
                        <a:spcAft>
                          <a:spcPts val="0"/>
                        </a:spcAft>
                      </a:pPr>
                      <a:r>
                        <a:rPr lang="en-US" sz="1400" b="1" dirty="0">
                          <a:effectLst/>
                        </a:rPr>
                        <a:t>By 2030, Brent will be one of the greenest, most biodiverse and climate-resilient boroughs in London with our residents better connected to nature.</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591" marR="51591" marT="0" marB="0"/>
                </a:tc>
                <a:tc>
                  <a:txBody>
                    <a:bodyPr/>
                    <a:lstStyle/>
                    <a:p>
                      <a:pPr>
                        <a:spcAft>
                          <a:spcPts val="0"/>
                        </a:spcAft>
                      </a:pPr>
                      <a:r>
                        <a:rPr lang="en-US" sz="1400" b="1" dirty="0">
                          <a:effectLst/>
                        </a:rPr>
                        <a:t>Everyone who lives, works or studies in Brent will have improved access to clear and understandable information on the need to tackle the climate and ecological emergency, and as many people as possible will be actively engaged in taking action to help the borough become carbon neutral by 2030.</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591" marR="51591" marT="0" marB="0"/>
                </a:tc>
                <a:extLst>
                  <a:ext uri="{0D108BD9-81ED-4DB2-BD59-A6C34878D82A}">
                    <a16:rowId xmlns:a16="http://schemas.microsoft.com/office/drawing/2014/main" val="2340618825"/>
                  </a:ext>
                </a:extLst>
              </a:tr>
            </a:tbl>
          </a:graphicData>
        </a:graphic>
      </p:graphicFrame>
      <p:sp>
        <p:nvSpPr>
          <p:cNvPr id="5" name="Rectangle 4"/>
          <p:cNvSpPr/>
          <p:nvPr/>
        </p:nvSpPr>
        <p:spPr>
          <a:xfrm>
            <a:off x="143691" y="130628"/>
            <a:ext cx="11848012" cy="650530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a:spLocks noGrp="1"/>
          </p:cNvSpPr>
          <p:nvPr>
            <p:ph type="title"/>
          </p:nvPr>
        </p:nvSpPr>
        <p:spPr/>
        <p:txBody>
          <a:bodyPr/>
          <a:lstStyle/>
          <a:p>
            <a:r>
              <a:rPr lang="en-GB" b="1" dirty="0" smtClean="0">
                <a:latin typeface="+mn-lt"/>
              </a:rPr>
              <a:t>Criteria</a:t>
            </a:r>
            <a:endParaRPr lang="en-GB" b="1" dirty="0">
              <a:latin typeface="+mn-l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4574" y="365125"/>
            <a:ext cx="2288177" cy="1024651"/>
          </a:xfrm>
          <a:prstGeom prst="rect">
            <a:avLst/>
          </a:prstGeom>
        </p:spPr>
      </p:pic>
      <p:sp>
        <p:nvSpPr>
          <p:cNvPr id="4" name="TextBox 3"/>
          <p:cNvSpPr txBox="1"/>
          <p:nvPr/>
        </p:nvSpPr>
        <p:spPr>
          <a:xfrm>
            <a:off x="4221074" y="617060"/>
            <a:ext cx="4967785" cy="923330"/>
          </a:xfrm>
          <a:prstGeom prst="rect">
            <a:avLst/>
          </a:prstGeom>
          <a:noFill/>
        </p:spPr>
        <p:txBody>
          <a:bodyPr wrap="square" rtlCol="0">
            <a:spAutoFit/>
          </a:bodyPr>
          <a:lstStyle/>
          <a:p>
            <a:r>
              <a:rPr lang="en-GB" b="1" dirty="0" smtClean="0"/>
              <a:t> You must choose at least one of the five key themes and objectives of Brent Council’s climate and ecological emergency</a:t>
            </a:r>
            <a:endParaRPr lang="en-GB" b="1" dirty="0"/>
          </a:p>
        </p:txBody>
      </p:sp>
    </p:spTree>
    <p:extLst>
      <p:ext uri="{BB962C8B-B14F-4D97-AF65-F5344CB8AC3E}">
        <p14:creationId xmlns:p14="http://schemas.microsoft.com/office/powerpoint/2010/main" val="1663119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678783" cy="1460500"/>
          </a:xfrm>
        </p:spPr>
        <p:txBody>
          <a:bodyPr>
            <a:normAutofit fontScale="90000"/>
          </a:bodyPr>
          <a:lstStyle/>
          <a:p>
            <a:r>
              <a:rPr lang="en-GB" b="1" dirty="0" smtClean="0">
                <a:latin typeface="+mn-lt"/>
              </a:rPr>
              <a:t>Together </a:t>
            </a:r>
            <a:r>
              <a:rPr lang="en-GB" b="1" dirty="0">
                <a:latin typeface="+mn-lt"/>
              </a:rPr>
              <a:t>Towards </a:t>
            </a:r>
            <a:r>
              <a:rPr lang="en-GB" b="1" dirty="0" smtClean="0">
                <a:latin typeface="+mn-lt"/>
              </a:rPr>
              <a:t>Zero – projects &amp; initiatives up to £1,000</a:t>
            </a:r>
            <a:endParaRPr lang="en-GB" b="1" dirty="0">
              <a:latin typeface="+mn-lt"/>
            </a:endParaRPr>
          </a:p>
        </p:txBody>
      </p:sp>
      <p:sp>
        <p:nvSpPr>
          <p:cNvPr id="3" name="Content Placeholder 2"/>
          <p:cNvSpPr>
            <a:spLocks noGrp="1"/>
          </p:cNvSpPr>
          <p:nvPr>
            <p:ph idx="1"/>
          </p:nvPr>
        </p:nvSpPr>
        <p:spPr/>
        <p:txBody>
          <a:bodyPr>
            <a:normAutofit lnSpcReduction="10000"/>
          </a:bodyPr>
          <a:lstStyle/>
          <a:p>
            <a:pPr marL="0" indent="0">
              <a:buNone/>
            </a:pPr>
            <a:r>
              <a:rPr lang="en-US" dirty="0"/>
              <a:t>These are examples of </a:t>
            </a:r>
            <a:r>
              <a:rPr lang="en-US" dirty="0" smtClean="0"/>
              <a:t>schemes, </a:t>
            </a:r>
            <a:r>
              <a:rPr lang="en-US" dirty="0"/>
              <a:t>but ideas are not limited to this list. </a:t>
            </a:r>
            <a:endParaRPr lang="en-US" dirty="0" smtClean="0"/>
          </a:p>
          <a:p>
            <a:pPr marL="0" indent="0">
              <a:buNone/>
            </a:pPr>
            <a:r>
              <a:rPr lang="en-US" dirty="0" smtClean="0"/>
              <a:t>Applicants </a:t>
            </a:r>
            <a:r>
              <a:rPr lang="en-US" dirty="0"/>
              <a:t>are encouraged to think as creatively and innovatively as possible: </a:t>
            </a:r>
            <a:endParaRPr lang="en-GB" dirty="0"/>
          </a:p>
          <a:p>
            <a:pPr lvl="0"/>
            <a:r>
              <a:rPr lang="en-GB" dirty="0"/>
              <a:t>Re-use and repair projects </a:t>
            </a:r>
          </a:p>
          <a:p>
            <a:pPr lvl="0"/>
            <a:r>
              <a:rPr lang="en-GB" dirty="0"/>
              <a:t>Local recycling / waste reduction initiatives </a:t>
            </a:r>
          </a:p>
          <a:p>
            <a:pPr lvl="0"/>
            <a:r>
              <a:rPr lang="en-GB" dirty="0"/>
              <a:t>Community gardens </a:t>
            </a:r>
          </a:p>
          <a:p>
            <a:pPr lvl="0"/>
            <a:r>
              <a:rPr lang="en-GB" dirty="0"/>
              <a:t>Community orchards / tree nurseries</a:t>
            </a:r>
          </a:p>
          <a:p>
            <a:pPr lvl="0"/>
            <a:r>
              <a:rPr lang="en-GB" dirty="0"/>
              <a:t>Environmental education programmes or resources </a:t>
            </a:r>
          </a:p>
          <a:p>
            <a:pPr lvl="0"/>
            <a:r>
              <a:rPr lang="en-GB" dirty="0"/>
              <a:t>Community environmental challenges </a:t>
            </a:r>
          </a:p>
          <a:p>
            <a:pPr>
              <a:lnSpc>
                <a:spcPct val="120000"/>
              </a:lnSpc>
              <a:spcBef>
                <a:spcPts val="0"/>
              </a:spcBef>
            </a:pPr>
            <a:endParaRPr lang="en-GB" dirty="0"/>
          </a:p>
        </p:txBody>
      </p:sp>
      <p:sp>
        <p:nvSpPr>
          <p:cNvPr id="6" name="Rectangle 5"/>
          <p:cNvSpPr/>
          <p:nvPr/>
        </p:nvSpPr>
        <p:spPr>
          <a:xfrm>
            <a:off x="143691" y="156754"/>
            <a:ext cx="11848012" cy="650530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0409" y="5760801"/>
            <a:ext cx="2135020" cy="83232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0600" y="365125"/>
            <a:ext cx="1984829" cy="888811"/>
          </a:xfrm>
          <a:prstGeom prst="rect">
            <a:avLst/>
          </a:prstGeom>
        </p:spPr>
      </p:pic>
    </p:spTree>
    <p:extLst>
      <p:ext uri="{BB962C8B-B14F-4D97-AF65-F5344CB8AC3E}">
        <p14:creationId xmlns:p14="http://schemas.microsoft.com/office/powerpoint/2010/main" val="1420104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125691" cy="1297420"/>
          </a:xfrm>
        </p:spPr>
        <p:txBody>
          <a:bodyPr>
            <a:normAutofit fontScale="90000"/>
          </a:bodyPr>
          <a:lstStyle/>
          <a:p>
            <a:r>
              <a:rPr lang="en-GB" b="1" dirty="0">
                <a:latin typeface="+mn-lt"/>
              </a:rPr>
              <a:t>Together Towards </a:t>
            </a:r>
            <a:r>
              <a:rPr lang="en-GB" b="1" dirty="0" smtClean="0">
                <a:latin typeface="+mn-lt"/>
              </a:rPr>
              <a:t>Zero – Next steps </a:t>
            </a:r>
            <a:r>
              <a:rPr lang="en-GB" i="1" dirty="0" smtClean="0">
                <a:latin typeface="+mn-lt"/>
              </a:rPr>
              <a:t>Plan and submit your project ideas!</a:t>
            </a:r>
            <a:endParaRPr lang="en-GB" dirty="0">
              <a:latin typeface="+mn-lt"/>
            </a:endParaRPr>
          </a:p>
        </p:txBody>
      </p:sp>
      <p:sp>
        <p:nvSpPr>
          <p:cNvPr id="3" name="Content Placeholder 2"/>
          <p:cNvSpPr>
            <a:spLocks noGrp="1"/>
          </p:cNvSpPr>
          <p:nvPr>
            <p:ph idx="1"/>
          </p:nvPr>
        </p:nvSpPr>
        <p:spPr/>
        <p:txBody>
          <a:bodyPr>
            <a:normAutofit lnSpcReduction="10000"/>
          </a:bodyPr>
          <a:lstStyle/>
          <a:p>
            <a:pPr>
              <a:lnSpc>
                <a:spcPct val="120000"/>
              </a:lnSpc>
              <a:spcBef>
                <a:spcPts val="0"/>
              </a:spcBef>
            </a:pPr>
            <a:r>
              <a:rPr lang="en-GB" dirty="0" smtClean="0"/>
              <a:t>Contact us to receive a paper application pack or go online at: </a:t>
            </a:r>
            <a:r>
              <a:rPr lang="en-GB" dirty="0">
                <a:hlinkClick r:id="rId3"/>
              </a:rPr>
              <a:t>Brent Council - Climate </a:t>
            </a:r>
            <a:r>
              <a:rPr lang="en-GB" dirty="0" smtClean="0">
                <a:hlinkClick r:id="rId3"/>
              </a:rPr>
              <a:t>emergency</a:t>
            </a:r>
            <a:r>
              <a:rPr lang="en-GB" dirty="0" smtClean="0"/>
              <a:t> </a:t>
            </a:r>
            <a:r>
              <a:rPr lang="en-GB" i="1" dirty="0" smtClean="0"/>
              <a:t>(includes application form, guidance note, FAQs, Safeguarding and Data Protection pack* included for projects that are working with children, young people or vulnerable adults*)</a:t>
            </a:r>
            <a:endParaRPr lang="en-GB" dirty="0" smtClean="0"/>
          </a:p>
          <a:p>
            <a:pPr>
              <a:lnSpc>
                <a:spcPct val="120000"/>
              </a:lnSpc>
              <a:spcBef>
                <a:spcPts val="0"/>
              </a:spcBef>
            </a:pPr>
            <a:r>
              <a:rPr lang="en-GB" dirty="0" smtClean="0"/>
              <a:t>Get evidence of community support</a:t>
            </a:r>
          </a:p>
          <a:p>
            <a:pPr>
              <a:lnSpc>
                <a:spcPct val="120000"/>
              </a:lnSpc>
              <a:spcBef>
                <a:spcPts val="0"/>
              </a:spcBef>
            </a:pPr>
            <a:r>
              <a:rPr lang="en-GB" dirty="0" smtClean="0"/>
              <a:t>Complete your application form and include supporting documents</a:t>
            </a:r>
          </a:p>
          <a:p>
            <a:pPr>
              <a:lnSpc>
                <a:spcPct val="120000"/>
              </a:lnSpc>
              <a:spcBef>
                <a:spcPts val="0"/>
              </a:spcBef>
            </a:pPr>
            <a:r>
              <a:rPr lang="en-GB" dirty="0" smtClean="0"/>
              <a:t>Send completed form to: </a:t>
            </a:r>
            <a:r>
              <a:rPr lang="en-GB" dirty="0" smtClean="0">
                <a:hlinkClick r:id="rId4"/>
              </a:rPr>
              <a:t>ecogrants@brent.gov.uk</a:t>
            </a:r>
            <a:r>
              <a:rPr lang="en-GB" dirty="0" smtClean="0"/>
              <a:t> or upload via Brent Council website.</a:t>
            </a:r>
          </a:p>
          <a:p>
            <a:pPr marL="0" indent="0">
              <a:lnSpc>
                <a:spcPct val="120000"/>
              </a:lnSpc>
              <a:spcBef>
                <a:spcPts val="0"/>
              </a:spcBef>
              <a:buNone/>
            </a:pPr>
            <a:endParaRPr lang="en-GB" dirty="0"/>
          </a:p>
        </p:txBody>
      </p:sp>
      <p:sp>
        <p:nvSpPr>
          <p:cNvPr id="6" name="Rectangle 5"/>
          <p:cNvSpPr/>
          <p:nvPr/>
        </p:nvSpPr>
        <p:spPr>
          <a:xfrm>
            <a:off x="143691" y="156754"/>
            <a:ext cx="11848012" cy="650530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0409" y="5760801"/>
            <a:ext cx="2135020" cy="83232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7252" y="365125"/>
            <a:ext cx="2288177" cy="1024651"/>
          </a:xfrm>
          <a:prstGeom prst="rect">
            <a:avLst/>
          </a:prstGeom>
        </p:spPr>
      </p:pic>
    </p:spTree>
    <p:extLst>
      <p:ext uri="{BB962C8B-B14F-4D97-AF65-F5344CB8AC3E}">
        <p14:creationId xmlns:p14="http://schemas.microsoft.com/office/powerpoint/2010/main" val="2786212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Agenda</a:t>
            </a:r>
            <a:endParaRPr lang="en-GB" b="1" dirty="0">
              <a:latin typeface="+mn-lt"/>
            </a:endParaRPr>
          </a:p>
        </p:txBody>
      </p:sp>
      <p:sp>
        <p:nvSpPr>
          <p:cNvPr id="3" name="Content Placeholder 2"/>
          <p:cNvSpPr>
            <a:spLocks noGrp="1"/>
          </p:cNvSpPr>
          <p:nvPr>
            <p:ph idx="1"/>
          </p:nvPr>
        </p:nvSpPr>
        <p:spPr/>
        <p:txBody>
          <a:bodyPr>
            <a:normAutofit/>
          </a:bodyPr>
          <a:lstStyle/>
          <a:p>
            <a:r>
              <a:rPr lang="en-GB" dirty="0" smtClean="0"/>
              <a:t>Introduction to You Decide </a:t>
            </a:r>
          </a:p>
          <a:p>
            <a:r>
              <a:rPr lang="en-GB" dirty="0" smtClean="0"/>
              <a:t>What is Participatory Budgeting</a:t>
            </a:r>
          </a:p>
          <a:p>
            <a:r>
              <a:rPr lang="en-GB" dirty="0" smtClean="0"/>
              <a:t>Key stages of Participatory Budgeting</a:t>
            </a:r>
          </a:p>
          <a:p>
            <a:r>
              <a:rPr lang="en-GB" b="1" dirty="0"/>
              <a:t>You Decide Carbon Offset Fund </a:t>
            </a:r>
            <a:r>
              <a:rPr lang="en-GB" b="1" dirty="0" smtClean="0"/>
              <a:t>(CO</a:t>
            </a:r>
            <a:r>
              <a:rPr lang="en-GB" b="1" baseline="-25000" dirty="0" smtClean="0"/>
              <a:t>2</a:t>
            </a:r>
            <a:r>
              <a:rPr lang="en-GB" b="1" dirty="0" smtClean="0"/>
              <a:t>GO)</a:t>
            </a:r>
          </a:p>
          <a:p>
            <a:r>
              <a:rPr lang="en-GB" dirty="0"/>
              <a:t>Key </a:t>
            </a:r>
            <a:r>
              <a:rPr lang="en-GB" dirty="0" smtClean="0"/>
              <a:t>milestones</a:t>
            </a:r>
            <a:endParaRPr lang="en-GB" b="1" dirty="0"/>
          </a:p>
          <a:p>
            <a:r>
              <a:rPr lang="en-GB" b="1" dirty="0" smtClean="0"/>
              <a:t>You Decide Neighbourhood Community Infrastructure Levy (NCIL)</a:t>
            </a:r>
          </a:p>
          <a:p>
            <a:r>
              <a:rPr lang="en-GB" dirty="0" smtClean="0"/>
              <a:t>Together </a:t>
            </a:r>
            <a:r>
              <a:rPr lang="en-GB" dirty="0" smtClean="0"/>
              <a:t>Towards Zero</a:t>
            </a:r>
          </a:p>
          <a:p>
            <a:r>
              <a:rPr lang="en-GB" dirty="0" smtClean="0"/>
              <a:t>Q&amp;A</a:t>
            </a:r>
          </a:p>
        </p:txBody>
      </p:sp>
      <p:sp>
        <p:nvSpPr>
          <p:cNvPr id="4" name="Rectangle 3"/>
          <p:cNvSpPr/>
          <p:nvPr/>
        </p:nvSpPr>
        <p:spPr>
          <a:xfrm>
            <a:off x="143691" y="156754"/>
            <a:ext cx="11848012" cy="650530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0409" y="5712167"/>
            <a:ext cx="2135020" cy="832324"/>
          </a:xfrm>
          <a:prstGeom prst="rect">
            <a:avLst/>
          </a:prstGeom>
        </p:spPr>
      </p:pic>
    </p:spTree>
    <p:extLst>
      <p:ext uri="{BB962C8B-B14F-4D97-AF65-F5344CB8AC3E}">
        <p14:creationId xmlns:p14="http://schemas.microsoft.com/office/powerpoint/2010/main" val="3395497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How can you help?</a:t>
            </a:r>
            <a:endParaRPr lang="en-GB" b="1" dirty="0">
              <a:latin typeface="+mn-lt"/>
            </a:endParaRPr>
          </a:p>
        </p:txBody>
      </p:sp>
      <p:sp>
        <p:nvSpPr>
          <p:cNvPr id="3" name="Content Placeholder 2"/>
          <p:cNvSpPr>
            <a:spLocks noGrp="1"/>
          </p:cNvSpPr>
          <p:nvPr>
            <p:ph idx="1"/>
          </p:nvPr>
        </p:nvSpPr>
        <p:spPr>
          <a:xfrm>
            <a:off x="838200" y="1708058"/>
            <a:ext cx="10515600" cy="4351338"/>
          </a:xfrm>
        </p:spPr>
        <p:txBody>
          <a:bodyPr>
            <a:normAutofit/>
          </a:bodyPr>
          <a:lstStyle/>
          <a:p>
            <a:pPr lvl="0"/>
            <a:r>
              <a:rPr lang="en-GB" dirty="0" smtClean="0"/>
              <a:t>Share the website links and speak to people</a:t>
            </a:r>
          </a:p>
          <a:p>
            <a:pPr lvl="0"/>
            <a:r>
              <a:rPr lang="en-GB" dirty="0" smtClean="0"/>
              <a:t>Distribute </a:t>
            </a:r>
            <a:r>
              <a:rPr lang="en-GB" dirty="0"/>
              <a:t>leaflets – electronic or paper</a:t>
            </a:r>
          </a:p>
          <a:p>
            <a:pPr lvl="0"/>
            <a:r>
              <a:rPr lang="en-GB" dirty="0"/>
              <a:t>Follow us on twitter – share our </a:t>
            </a:r>
            <a:r>
              <a:rPr lang="en-GB" dirty="0" smtClean="0"/>
              <a:t>messages 		</a:t>
            </a:r>
            <a:r>
              <a:rPr lang="en-GB" i="1" dirty="0" smtClean="0"/>
              <a:t>@Brent_Council</a:t>
            </a:r>
            <a:endParaRPr lang="en-GB" i="1" dirty="0"/>
          </a:p>
          <a:p>
            <a:pPr lvl="0"/>
            <a:r>
              <a:rPr lang="en-GB" dirty="0"/>
              <a:t>Invite us to your local meetings</a:t>
            </a:r>
          </a:p>
          <a:p>
            <a:pPr lvl="0"/>
            <a:r>
              <a:rPr lang="en-GB" dirty="0"/>
              <a:t>Encourage ideas in the </a:t>
            </a:r>
            <a:r>
              <a:rPr lang="en-GB" dirty="0" smtClean="0"/>
              <a:t>community</a:t>
            </a:r>
          </a:p>
          <a:p>
            <a:pPr lvl="0"/>
            <a:r>
              <a:rPr lang="en-GB" dirty="0" smtClean="0"/>
              <a:t>Talk to people</a:t>
            </a:r>
            <a:endParaRPr lang="en-GB" dirty="0"/>
          </a:p>
          <a:p>
            <a:pPr lvl="0"/>
            <a:r>
              <a:rPr lang="en-GB" dirty="0"/>
              <a:t>Bring local people to the </a:t>
            </a:r>
            <a:r>
              <a:rPr lang="en-GB" dirty="0" smtClean="0"/>
              <a:t>‘Decision Day’ </a:t>
            </a:r>
            <a:r>
              <a:rPr lang="en-GB" dirty="0" smtClean="0"/>
              <a:t>events </a:t>
            </a:r>
            <a:r>
              <a:rPr lang="en-GB" dirty="0" smtClean="0"/>
              <a:t>later in the year</a:t>
            </a:r>
            <a:endParaRPr lang="en-GB" dirty="0" smtClean="0"/>
          </a:p>
          <a:p>
            <a:endParaRPr lang="en-GB" dirty="0" smtClean="0"/>
          </a:p>
          <a:p>
            <a:endParaRPr lang="en-GB" dirty="0"/>
          </a:p>
        </p:txBody>
      </p:sp>
      <p:sp>
        <p:nvSpPr>
          <p:cNvPr id="5" name="Rectangle 4"/>
          <p:cNvSpPr/>
          <p:nvPr/>
        </p:nvSpPr>
        <p:spPr>
          <a:xfrm>
            <a:off x="143691" y="156754"/>
            <a:ext cx="11848012" cy="650530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0409" y="5712167"/>
            <a:ext cx="2135020" cy="83232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6714" y="2181634"/>
            <a:ext cx="616131" cy="500606"/>
          </a:xfrm>
          <a:prstGeom prst="rect">
            <a:avLst/>
          </a:prstGeom>
        </p:spPr>
      </p:pic>
    </p:spTree>
    <p:extLst>
      <p:ext uri="{BB962C8B-B14F-4D97-AF65-F5344CB8AC3E}">
        <p14:creationId xmlns:p14="http://schemas.microsoft.com/office/powerpoint/2010/main" val="636283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700" y="1854200"/>
            <a:ext cx="9359900" cy="2628900"/>
          </a:xfrm>
        </p:spPr>
        <p:txBody>
          <a:bodyPr>
            <a:noAutofit/>
          </a:bodyPr>
          <a:lstStyle/>
          <a:p>
            <a:pPr algn="ctr"/>
            <a:r>
              <a:rPr lang="en-GB" sz="6000" b="1" dirty="0" smtClean="0">
                <a:latin typeface="+mn-lt"/>
              </a:rPr>
              <a:t>Any questions?</a:t>
            </a:r>
            <a:br>
              <a:rPr lang="en-GB" sz="6000" b="1" dirty="0" smtClean="0">
                <a:latin typeface="+mn-lt"/>
              </a:rPr>
            </a:br>
            <a:r>
              <a:rPr lang="en-GB" sz="6000" b="1" dirty="0" smtClean="0">
                <a:latin typeface="+mn-lt"/>
              </a:rPr>
              <a:t/>
            </a:r>
            <a:br>
              <a:rPr lang="en-GB" sz="6000" b="1" dirty="0" smtClean="0">
                <a:latin typeface="+mn-lt"/>
              </a:rPr>
            </a:br>
            <a:r>
              <a:rPr lang="en-GB" sz="6000" b="1" dirty="0" smtClean="0">
                <a:latin typeface="+mn-lt"/>
              </a:rPr>
              <a:t>ecogrants@brent.gov.uk</a:t>
            </a:r>
            <a:endParaRPr lang="en-GB" sz="6000" b="1" dirty="0">
              <a:latin typeface="+mn-lt"/>
            </a:endParaRPr>
          </a:p>
        </p:txBody>
      </p:sp>
      <p:sp>
        <p:nvSpPr>
          <p:cNvPr id="6" name="Rectangle 5"/>
          <p:cNvSpPr/>
          <p:nvPr/>
        </p:nvSpPr>
        <p:spPr>
          <a:xfrm>
            <a:off x="143691" y="156754"/>
            <a:ext cx="11848012" cy="650530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0409" y="5760801"/>
            <a:ext cx="2135020" cy="83232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7252" y="365125"/>
            <a:ext cx="2288177" cy="1024651"/>
          </a:xfrm>
          <a:prstGeom prst="rect">
            <a:avLst/>
          </a:prstGeom>
        </p:spPr>
      </p:pic>
    </p:spTree>
    <p:extLst>
      <p:ext uri="{BB962C8B-B14F-4D97-AF65-F5344CB8AC3E}">
        <p14:creationId xmlns:p14="http://schemas.microsoft.com/office/powerpoint/2010/main" val="200532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345134"/>
          </a:xfrm>
        </p:spPr>
        <p:txBody>
          <a:bodyPr>
            <a:normAutofit/>
          </a:bodyPr>
          <a:lstStyle/>
          <a:p>
            <a:r>
              <a:rPr lang="en-GB" b="1" dirty="0" smtClean="0">
                <a:latin typeface="+mn-lt"/>
              </a:rPr>
              <a:t>Any questions?</a:t>
            </a:r>
            <a:br>
              <a:rPr lang="en-GB" b="1" dirty="0" smtClean="0">
                <a:latin typeface="+mn-lt"/>
              </a:rPr>
            </a:br>
            <a:r>
              <a:rPr lang="en-GB" b="1" dirty="0">
                <a:latin typeface="+mn-lt"/>
              </a:rPr>
              <a:t/>
            </a:r>
            <a:br>
              <a:rPr lang="en-GB" b="1" dirty="0">
                <a:latin typeface="+mn-lt"/>
              </a:rPr>
            </a:br>
            <a:r>
              <a:rPr lang="en-GB" sz="5400" b="1" dirty="0" smtClean="0">
                <a:latin typeface="+mn-lt"/>
              </a:rPr>
              <a:t>youdecide@brent.gov.uk</a:t>
            </a:r>
            <a:endParaRPr lang="en-GB" sz="5400" b="1" dirty="0">
              <a:latin typeface="+mn-lt"/>
            </a:endParaRPr>
          </a:p>
        </p:txBody>
      </p:sp>
      <p:sp>
        <p:nvSpPr>
          <p:cNvPr id="5" name="Rectangle 4"/>
          <p:cNvSpPr/>
          <p:nvPr/>
        </p:nvSpPr>
        <p:spPr>
          <a:xfrm>
            <a:off x="143691" y="156754"/>
            <a:ext cx="11848012" cy="650530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0409" y="5712167"/>
            <a:ext cx="2135020" cy="83232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0833" y="376619"/>
            <a:ext cx="1214171" cy="1256355"/>
          </a:xfrm>
          <a:prstGeom prst="rect">
            <a:avLst/>
          </a:prstGeom>
        </p:spPr>
      </p:pic>
    </p:spTree>
    <p:extLst>
      <p:ext uri="{BB962C8B-B14F-4D97-AF65-F5344CB8AC3E}">
        <p14:creationId xmlns:p14="http://schemas.microsoft.com/office/powerpoint/2010/main" val="142635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Introduction to You Decide</a:t>
            </a:r>
            <a:endParaRPr lang="en-GB" b="1" dirty="0">
              <a:latin typeface="+mn-lt"/>
            </a:endParaRPr>
          </a:p>
        </p:txBody>
      </p:sp>
      <p:sp>
        <p:nvSpPr>
          <p:cNvPr id="3" name="Content Placeholder 2"/>
          <p:cNvSpPr>
            <a:spLocks noGrp="1"/>
          </p:cNvSpPr>
          <p:nvPr>
            <p:ph idx="1"/>
          </p:nvPr>
        </p:nvSpPr>
        <p:spPr/>
        <p:txBody>
          <a:bodyPr>
            <a:normAutofit/>
          </a:bodyPr>
          <a:lstStyle/>
          <a:p>
            <a:r>
              <a:rPr lang="en-GB" dirty="0" smtClean="0"/>
              <a:t>You Decide is the Brent name for both Participatory Budgeting (PB) initiatives</a:t>
            </a:r>
          </a:p>
          <a:p>
            <a:r>
              <a:rPr lang="en-GB" dirty="0" smtClean="0"/>
              <a:t>PB is a proven model of local decision making</a:t>
            </a:r>
            <a:endParaRPr lang="en-GB" dirty="0"/>
          </a:p>
          <a:p>
            <a:r>
              <a:rPr lang="en-GB" dirty="0" smtClean="0"/>
              <a:t>Local people vote for the best community projects in their area </a:t>
            </a:r>
          </a:p>
          <a:p>
            <a:r>
              <a:rPr lang="en-GB" dirty="0" smtClean="0"/>
              <a:t>Two programmes will be delivered over the next 12 months:</a:t>
            </a:r>
          </a:p>
          <a:p>
            <a:pPr lvl="1"/>
            <a:r>
              <a:rPr lang="en-GB" dirty="0" smtClean="0"/>
              <a:t>You Decide CO</a:t>
            </a:r>
            <a:r>
              <a:rPr lang="en-GB" baseline="-25000" dirty="0" smtClean="0"/>
              <a:t>2</a:t>
            </a:r>
            <a:r>
              <a:rPr lang="en-GB" dirty="0" smtClean="0"/>
              <a:t>GO</a:t>
            </a:r>
          </a:p>
          <a:p>
            <a:pPr lvl="1"/>
            <a:r>
              <a:rPr lang="en-GB" dirty="0"/>
              <a:t>Y</a:t>
            </a:r>
            <a:r>
              <a:rPr lang="en-GB" dirty="0" smtClean="0"/>
              <a:t>ou Decide NCIL</a:t>
            </a:r>
          </a:p>
          <a:p>
            <a:pPr marL="457200" lvl="1" indent="0">
              <a:buNone/>
            </a:pPr>
            <a:endParaRPr lang="en-GB" dirty="0" smtClean="0"/>
          </a:p>
          <a:p>
            <a:pPr lvl="1"/>
            <a:endParaRPr lang="en-GB" dirty="0" smtClean="0"/>
          </a:p>
        </p:txBody>
      </p:sp>
      <p:sp>
        <p:nvSpPr>
          <p:cNvPr id="4" name="Rectangle 3"/>
          <p:cNvSpPr/>
          <p:nvPr/>
        </p:nvSpPr>
        <p:spPr>
          <a:xfrm>
            <a:off x="143691" y="156754"/>
            <a:ext cx="11848012" cy="650530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0409" y="5712167"/>
            <a:ext cx="2135020" cy="832324"/>
          </a:xfrm>
          <a:prstGeom prst="rect">
            <a:avLst/>
          </a:prstGeom>
        </p:spPr>
      </p:pic>
    </p:spTree>
    <p:extLst>
      <p:ext uri="{BB962C8B-B14F-4D97-AF65-F5344CB8AC3E}">
        <p14:creationId xmlns:p14="http://schemas.microsoft.com/office/powerpoint/2010/main" val="3728656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What is Participatory Budgeting?</a:t>
            </a:r>
            <a:endParaRPr lang="en-GB" b="1" dirty="0">
              <a:latin typeface="+mn-lt"/>
            </a:endParaRPr>
          </a:p>
        </p:txBody>
      </p:sp>
      <p:sp>
        <p:nvSpPr>
          <p:cNvPr id="3" name="Content Placeholder 2"/>
          <p:cNvSpPr>
            <a:spLocks noGrp="1"/>
          </p:cNvSpPr>
          <p:nvPr>
            <p:ph idx="1"/>
          </p:nvPr>
        </p:nvSpPr>
        <p:spPr>
          <a:xfrm>
            <a:off x="809897" y="1405819"/>
            <a:ext cx="10515600" cy="4607053"/>
          </a:xfrm>
        </p:spPr>
        <p:txBody>
          <a:bodyPr>
            <a:normAutofit/>
          </a:bodyPr>
          <a:lstStyle/>
          <a:p>
            <a:r>
              <a:rPr lang="en-GB" dirty="0" smtClean="0"/>
              <a:t>An international method of enabling local people to make decisions on how one or more public sector budget is spent</a:t>
            </a:r>
          </a:p>
          <a:p>
            <a:r>
              <a:rPr lang="en-GB" dirty="0" smtClean="0"/>
              <a:t>Local people </a:t>
            </a:r>
            <a:r>
              <a:rPr lang="en-GB" dirty="0"/>
              <a:t>come together and decide </a:t>
            </a:r>
            <a:r>
              <a:rPr lang="en-GB" dirty="0" smtClean="0"/>
              <a:t>how this money will benefit their community</a:t>
            </a:r>
          </a:p>
          <a:p>
            <a:r>
              <a:rPr lang="en-GB" dirty="0" smtClean="0"/>
              <a:t>Applications are submitted by local organisations</a:t>
            </a:r>
          </a:p>
          <a:p>
            <a:r>
              <a:rPr lang="en-GB" dirty="0" smtClean="0"/>
              <a:t>Local people attend ‘Decision Day’ presentations (in person or by film) of the local applications </a:t>
            </a:r>
          </a:p>
          <a:p>
            <a:r>
              <a:rPr lang="en-GB" dirty="0" smtClean="0"/>
              <a:t>Residents then vote on the project ideas submitted</a:t>
            </a:r>
          </a:p>
        </p:txBody>
      </p:sp>
      <p:sp>
        <p:nvSpPr>
          <p:cNvPr id="5" name="Rectangle 4"/>
          <p:cNvSpPr/>
          <p:nvPr/>
        </p:nvSpPr>
        <p:spPr>
          <a:xfrm>
            <a:off x="163285" y="169817"/>
            <a:ext cx="11848012" cy="650530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0409" y="5712167"/>
            <a:ext cx="2135020" cy="832324"/>
          </a:xfrm>
          <a:prstGeom prst="rect">
            <a:avLst/>
          </a:prstGeom>
        </p:spPr>
      </p:pic>
    </p:spTree>
    <p:extLst>
      <p:ext uri="{BB962C8B-B14F-4D97-AF65-F5344CB8AC3E}">
        <p14:creationId xmlns:p14="http://schemas.microsoft.com/office/powerpoint/2010/main" val="2183019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943" y="239997"/>
            <a:ext cx="10515600" cy="799532"/>
          </a:xfrm>
        </p:spPr>
        <p:txBody>
          <a:bodyPr/>
          <a:lstStyle/>
          <a:p>
            <a:pPr algn="ctr"/>
            <a:r>
              <a:rPr lang="en-GB" b="1" dirty="0" smtClean="0">
                <a:latin typeface="+mn-lt"/>
              </a:rPr>
              <a:t>Key stages of PB </a:t>
            </a:r>
            <a:endParaRPr lang="en-GB" b="1"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2707257"/>
              </p:ext>
            </p:extLst>
          </p:nvPr>
        </p:nvGraphicFramePr>
        <p:xfrm>
          <a:off x="172767" y="1039529"/>
          <a:ext cx="11813310" cy="5588000"/>
        </p:xfrm>
        <a:graphic>
          <a:graphicData uri="http://schemas.openxmlformats.org/drawingml/2006/table">
            <a:tbl>
              <a:tblPr firstRow="1" bandRow="1">
                <a:tableStyleId>{5C22544A-7EE6-4342-B048-85BDC9FD1C3A}</a:tableStyleId>
              </a:tblPr>
              <a:tblGrid>
                <a:gridCol w="3937770">
                  <a:extLst>
                    <a:ext uri="{9D8B030D-6E8A-4147-A177-3AD203B41FA5}">
                      <a16:colId xmlns:a16="http://schemas.microsoft.com/office/drawing/2014/main" val="146618920"/>
                    </a:ext>
                  </a:extLst>
                </a:gridCol>
                <a:gridCol w="4088631">
                  <a:extLst>
                    <a:ext uri="{9D8B030D-6E8A-4147-A177-3AD203B41FA5}">
                      <a16:colId xmlns:a16="http://schemas.microsoft.com/office/drawing/2014/main" val="1770385295"/>
                    </a:ext>
                  </a:extLst>
                </a:gridCol>
                <a:gridCol w="3786909">
                  <a:extLst>
                    <a:ext uri="{9D8B030D-6E8A-4147-A177-3AD203B41FA5}">
                      <a16:colId xmlns:a16="http://schemas.microsoft.com/office/drawing/2014/main" val="2153994937"/>
                    </a:ext>
                  </a:extLst>
                </a:gridCol>
              </a:tblGrid>
              <a:tr h="370840">
                <a:tc>
                  <a:txBody>
                    <a:bodyPr/>
                    <a:lstStyle/>
                    <a:p>
                      <a:r>
                        <a:rPr lang="en-GB" dirty="0" smtClean="0"/>
                        <a:t>Phase One</a:t>
                      </a:r>
                      <a:endParaRPr lang="en-GB" dirty="0"/>
                    </a:p>
                  </a:txBody>
                  <a:tcPr>
                    <a:solidFill>
                      <a:schemeClr val="accent2"/>
                    </a:solidFill>
                  </a:tcPr>
                </a:tc>
                <a:tc>
                  <a:txBody>
                    <a:bodyPr/>
                    <a:lstStyle/>
                    <a:p>
                      <a:r>
                        <a:rPr lang="en-GB" dirty="0" smtClean="0"/>
                        <a:t>Phase Two</a:t>
                      </a:r>
                      <a:endParaRPr lang="en-GB" dirty="0"/>
                    </a:p>
                  </a:txBody>
                  <a:tcPr>
                    <a:solidFill>
                      <a:schemeClr val="accent2"/>
                    </a:solidFill>
                  </a:tcPr>
                </a:tc>
                <a:tc>
                  <a:txBody>
                    <a:bodyPr/>
                    <a:lstStyle/>
                    <a:p>
                      <a:r>
                        <a:rPr lang="en-GB" dirty="0" smtClean="0"/>
                        <a:t>Phase 3</a:t>
                      </a:r>
                      <a:endParaRPr lang="en-GB" dirty="0"/>
                    </a:p>
                  </a:txBody>
                  <a:tcPr>
                    <a:solidFill>
                      <a:schemeClr val="accent2"/>
                    </a:solidFill>
                  </a:tcPr>
                </a:tc>
                <a:extLst>
                  <a:ext uri="{0D108BD9-81ED-4DB2-BD59-A6C34878D82A}">
                    <a16:rowId xmlns:a16="http://schemas.microsoft.com/office/drawing/2014/main" val="3950842192"/>
                  </a:ext>
                </a:extLst>
              </a:tr>
              <a:tr h="370840">
                <a:tc>
                  <a:txBody>
                    <a:bodyPr/>
                    <a:lstStyle/>
                    <a:p>
                      <a:r>
                        <a:rPr lang="en-GB" dirty="0" smtClean="0"/>
                        <a:t>Provide information</a:t>
                      </a:r>
                      <a:r>
                        <a:rPr lang="en-GB" baseline="0" dirty="0" smtClean="0"/>
                        <a:t> through a strong communications and engagement plan</a:t>
                      </a:r>
                    </a:p>
                    <a:p>
                      <a:endParaRPr lang="en-GB" baseline="0" dirty="0" smtClean="0"/>
                    </a:p>
                    <a:p>
                      <a:r>
                        <a:rPr lang="en-GB" baseline="0" dirty="0" smtClean="0"/>
                        <a:t>Face to Face Engagement with local stakeholders</a:t>
                      </a:r>
                    </a:p>
                    <a:p>
                      <a:endParaRPr lang="en-GB" baseline="0" dirty="0" smtClean="0"/>
                    </a:p>
                    <a:p>
                      <a:r>
                        <a:rPr lang="en-GB" baseline="0" dirty="0" smtClean="0"/>
                        <a:t>Proactive community engagement activities</a:t>
                      </a:r>
                    </a:p>
                    <a:p>
                      <a:endParaRPr lang="en-GB" baseline="0" dirty="0" smtClean="0"/>
                    </a:p>
                    <a:p>
                      <a:endParaRPr lang="en-GB" baseline="0" dirty="0" smtClean="0"/>
                    </a:p>
                  </a:txBody>
                  <a:tcPr>
                    <a:solidFill>
                      <a:schemeClr val="accent2">
                        <a:lumMod val="20000"/>
                        <a:lumOff val="80000"/>
                      </a:schemeClr>
                    </a:solidFill>
                  </a:tcPr>
                </a:tc>
                <a:tc>
                  <a:txBody>
                    <a:bodyPr/>
                    <a:lstStyle/>
                    <a:p>
                      <a:r>
                        <a:rPr lang="en-GB" baseline="0" dirty="0" smtClean="0"/>
                        <a:t>You Decide open to receive Applications – online, email and paper versions can be posted </a:t>
                      </a:r>
                    </a:p>
                    <a:p>
                      <a:endParaRPr lang="en-GB" baseline="0" dirty="0" smtClean="0"/>
                    </a:p>
                    <a:p>
                      <a:r>
                        <a:rPr lang="en-GB" baseline="0" dirty="0" smtClean="0"/>
                        <a:t>Support programme with 1-2-1 surgeries, drop-in events and evening meetings</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Active community engagement to attract applications from diverse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Application closes – Grants Team check eligibility before projects proceed to next phase</a:t>
                      </a:r>
                    </a:p>
                    <a:p>
                      <a:endParaRPr lang="en-GB" baseline="0" dirty="0" smtClean="0"/>
                    </a:p>
                  </a:txBody>
                  <a:tcPr>
                    <a:solidFill>
                      <a:schemeClr val="accent2">
                        <a:lumMod val="20000"/>
                        <a:lumOff val="80000"/>
                      </a:schemeClr>
                    </a:solidFill>
                  </a:tcPr>
                </a:tc>
                <a:tc>
                  <a:txBody>
                    <a:bodyPr/>
                    <a:lstStyle/>
                    <a:p>
                      <a:r>
                        <a:rPr lang="en-GB" dirty="0" smtClean="0"/>
                        <a:t>Residents</a:t>
                      </a:r>
                      <a:r>
                        <a:rPr lang="en-GB" baseline="0" dirty="0" smtClean="0"/>
                        <a:t> invited to participate in ‘Decision Day’ events – local project ideas presented to the whole community.  Voting takes place to select the projects residents want delivered.</a:t>
                      </a:r>
                      <a:endParaRPr lang="en-GB" dirty="0" smtClean="0"/>
                    </a:p>
                    <a:p>
                      <a:endParaRPr lang="en-GB" dirty="0" smtClean="0"/>
                    </a:p>
                    <a:p>
                      <a:endParaRPr lang="en-GB" dirty="0"/>
                    </a:p>
                  </a:txBody>
                  <a:tcPr>
                    <a:solidFill>
                      <a:schemeClr val="accent2">
                        <a:lumMod val="20000"/>
                        <a:lumOff val="80000"/>
                      </a:schemeClr>
                    </a:solidFill>
                  </a:tcPr>
                </a:tc>
                <a:extLst>
                  <a:ext uri="{0D108BD9-81ED-4DB2-BD59-A6C34878D82A}">
                    <a16:rowId xmlns:a16="http://schemas.microsoft.com/office/drawing/2014/main" val="1897165079"/>
                  </a:ext>
                </a:extLst>
              </a:tr>
              <a:tr h="370840">
                <a:tc>
                  <a:txBody>
                    <a:bodyPr/>
                    <a:lstStyle/>
                    <a:p>
                      <a:r>
                        <a:rPr lang="en-GB" dirty="0" smtClean="0"/>
                        <a:t>CO</a:t>
                      </a:r>
                      <a:r>
                        <a:rPr lang="en-GB" baseline="-25000" dirty="0" smtClean="0"/>
                        <a:t>2</a:t>
                      </a:r>
                      <a:r>
                        <a:rPr lang="en-GB" dirty="0" smtClean="0"/>
                        <a:t>GO</a:t>
                      </a:r>
                      <a:endParaRPr lang="en-GB" baseline="0" dirty="0" smtClean="0"/>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Applications opened 21 October 2021 and </a:t>
                      </a:r>
                      <a:r>
                        <a:rPr lang="en-GB" baseline="0" dirty="0" smtClean="0"/>
                        <a:t>closed </a:t>
                      </a:r>
                      <a:r>
                        <a:rPr lang="en-GB" baseline="0" dirty="0" smtClean="0"/>
                        <a:t>8 </a:t>
                      </a:r>
                      <a:r>
                        <a:rPr lang="en-GB" sz="1800" dirty="0" smtClean="0"/>
                        <a:t>January 2022</a:t>
                      </a:r>
                      <a:endParaRPr lang="en-GB" dirty="0" smtClean="0"/>
                    </a:p>
                  </a:txBody>
                  <a:tcPr>
                    <a:solidFill>
                      <a:schemeClr val="accent2">
                        <a:lumMod val="40000"/>
                        <a:lumOff val="60000"/>
                      </a:schemeClr>
                    </a:solidFill>
                  </a:tcPr>
                </a:tc>
                <a:tc>
                  <a:txBody>
                    <a:bodyPr/>
                    <a:lstStyle/>
                    <a:p>
                      <a:r>
                        <a:rPr lang="en-GB" dirty="0" smtClean="0"/>
                        <a:t>29 January 2022 – 1 borough wide </a:t>
                      </a:r>
                      <a:r>
                        <a:rPr lang="en-GB" dirty="0" smtClean="0"/>
                        <a:t>event – distribution of £500k across 2 pots</a:t>
                      </a:r>
                      <a:endParaRPr lang="en-GB" dirty="0"/>
                    </a:p>
                  </a:txBody>
                  <a:tcPr>
                    <a:solidFill>
                      <a:schemeClr val="accent2">
                        <a:lumMod val="40000"/>
                        <a:lumOff val="60000"/>
                      </a:schemeClr>
                    </a:solidFill>
                  </a:tcPr>
                </a:tc>
                <a:extLst>
                  <a:ext uri="{0D108BD9-81ED-4DB2-BD59-A6C34878D82A}">
                    <a16:rowId xmlns:a16="http://schemas.microsoft.com/office/drawing/2014/main" val="395288919"/>
                  </a:ext>
                </a:extLst>
              </a:tr>
              <a:tr h="370840">
                <a:tc>
                  <a:txBody>
                    <a:bodyPr/>
                    <a:lstStyle/>
                    <a:p>
                      <a:r>
                        <a:rPr lang="en-GB" baseline="0" dirty="0" smtClean="0"/>
                        <a:t>NCIL is in Phase one now</a:t>
                      </a:r>
                    </a:p>
                  </a:txBody>
                  <a:tcPr>
                    <a:solidFill>
                      <a:schemeClr val="accent2">
                        <a:lumMod val="20000"/>
                        <a:lumOff val="80000"/>
                      </a:schemeClr>
                    </a:solidFill>
                  </a:tcPr>
                </a:tc>
                <a:tc>
                  <a:txBody>
                    <a:bodyPr/>
                    <a:lstStyle/>
                    <a:p>
                      <a:r>
                        <a:rPr lang="en-GB" dirty="0" smtClean="0"/>
                        <a:t>May 2022 –</a:t>
                      </a:r>
                      <a:r>
                        <a:rPr lang="en-GB" baseline="0" dirty="0" smtClean="0"/>
                        <a:t> July 2022</a:t>
                      </a:r>
                      <a:endParaRPr lang="en-GB" dirty="0"/>
                    </a:p>
                  </a:txBody>
                  <a:tcPr>
                    <a:solidFill>
                      <a:schemeClr val="accent2">
                        <a:lumMod val="20000"/>
                        <a:lumOff val="80000"/>
                      </a:schemeClr>
                    </a:solidFill>
                  </a:tcPr>
                </a:tc>
                <a:tc>
                  <a:txBody>
                    <a:bodyPr/>
                    <a:lstStyle/>
                    <a:p>
                      <a:r>
                        <a:rPr lang="en-GB" dirty="0" smtClean="0"/>
                        <a:t>July 2022</a:t>
                      </a:r>
                      <a:endParaRPr lang="en-GB" dirty="0"/>
                    </a:p>
                  </a:txBody>
                  <a:tcPr>
                    <a:solidFill>
                      <a:schemeClr val="accent2">
                        <a:lumMod val="20000"/>
                        <a:lumOff val="80000"/>
                      </a:schemeClr>
                    </a:solidFill>
                  </a:tcPr>
                </a:tc>
                <a:extLst>
                  <a:ext uri="{0D108BD9-81ED-4DB2-BD59-A6C34878D82A}">
                    <a16:rowId xmlns:a16="http://schemas.microsoft.com/office/drawing/2014/main" val="2938185946"/>
                  </a:ext>
                </a:extLst>
              </a:tr>
            </a:tbl>
          </a:graphicData>
        </a:graphic>
      </p:graphicFrame>
    </p:spTree>
    <p:extLst>
      <p:ext uri="{BB962C8B-B14F-4D97-AF65-F5344CB8AC3E}">
        <p14:creationId xmlns:p14="http://schemas.microsoft.com/office/powerpoint/2010/main" val="1806724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7737" y="230188"/>
            <a:ext cx="1793966" cy="138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b="1" dirty="0" smtClean="0">
                <a:latin typeface="+mn-lt"/>
              </a:rPr>
              <a:t>You Decide – Carbon Offset Fund</a:t>
            </a:r>
            <a:endParaRPr lang="en-GB" b="1" dirty="0">
              <a:latin typeface="+mn-lt"/>
            </a:endParaRPr>
          </a:p>
        </p:txBody>
      </p:sp>
      <p:sp>
        <p:nvSpPr>
          <p:cNvPr id="3" name="Content Placeholder 2"/>
          <p:cNvSpPr>
            <a:spLocks noGrp="1"/>
          </p:cNvSpPr>
          <p:nvPr>
            <p:ph idx="1"/>
          </p:nvPr>
        </p:nvSpPr>
        <p:spPr>
          <a:xfrm>
            <a:off x="838200" y="1724025"/>
            <a:ext cx="10515600" cy="4351338"/>
          </a:xfrm>
        </p:spPr>
        <p:txBody>
          <a:bodyPr>
            <a:normAutofit/>
          </a:bodyPr>
          <a:lstStyle/>
          <a:p>
            <a:r>
              <a:rPr lang="en-GB" dirty="0" smtClean="0"/>
              <a:t>Carbon Offset Fund allows progress against the Climate Emergency and Biodiversity Strategy</a:t>
            </a:r>
          </a:p>
          <a:p>
            <a:r>
              <a:rPr lang="en-GB" dirty="0" smtClean="0"/>
              <a:t>Making homes more carbon efficient can reduce fuel costs and improve fuel poverty</a:t>
            </a:r>
          </a:p>
          <a:p>
            <a:r>
              <a:rPr lang="en-GB" dirty="0" smtClean="0"/>
              <a:t>CO</a:t>
            </a:r>
            <a:r>
              <a:rPr lang="en-GB" baseline="-25000" dirty="0" smtClean="0"/>
              <a:t>2</a:t>
            </a:r>
            <a:r>
              <a:rPr lang="en-GB" dirty="0" smtClean="0"/>
              <a:t>GO </a:t>
            </a:r>
            <a:r>
              <a:rPr lang="en-GB" dirty="0" smtClean="0"/>
              <a:t>was </a:t>
            </a:r>
            <a:r>
              <a:rPr lang="en-GB" dirty="0" smtClean="0"/>
              <a:t>designed </a:t>
            </a:r>
            <a:r>
              <a:rPr lang="en-GB" dirty="0"/>
              <a:t>with fuel poverty in mind – </a:t>
            </a:r>
            <a:r>
              <a:rPr lang="en-GB" dirty="0" smtClean="0"/>
              <a:t>aiming </a:t>
            </a:r>
            <a:r>
              <a:rPr lang="en-GB" dirty="0" smtClean="0"/>
              <a:t>to attract applications from all people across the borough</a:t>
            </a:r>
          </a:p>
          <a:p>
            <a:r>
              <a:rPr lang="en-GB" dirty="0" smtClean="0"/>
              <a:t>Criteria have been set by local residents from all Brent Connect areas – diverse group from different backgrounds and ages</a:t>
            </a:r>
          </a:p>
          <a:p>
            <a:r>
              <a:rPr lang="en-GB" b="1" dirty="0" smtClean="0"/>
              <a:t>This was a Borough </a:t>
            </a:r>
            <a:r>
              <a:rPr lang="en-GB" b="1" dirty="0" smtClean="0"/>
              <a:t>wide application process </a:t>
            </a:r>
            <a:endParaRPr lang="en-GB" dirty="0" smtClean="0"/>
          </a:p>
        </p:txBody>
      </p:sp>
      <p:sp>
        <p:nvSpPr>
          <p:cNvPr id="4" name="Rectangle 3"/>
          <p:cNvSpPr/>
          <p:nvPr/>
        </p:nvSpPr>
        <p:spPr>
          <a:xfrm>
            <a:off x="143691" y="156754"/>
            <a:ext cx="11848012" cy="650530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0409" y="5712167"/>
            <a:ext cx="2135020" cy="832324"/>
          </a:xfrm>
          <a:prstGeom prst="rect">
            <a:avLst/>
          </a:prstGeom>
        </p:spPr>
      </p:pic>
    </p:spTree>
    <p:extLst>
      <p:ext uri="{BB962C8B-B14F-4D97-AF65-F5344CB8AC3E}">
        <p14:creationId xmlns:p14="http://schemas.microsoft.com/office/powerpoint/2010/main" val="1129415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7735" y="160554"/>
            <a:ext cx="1793966" cy="138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9896" y="322232"/>
            <a:ext cx="10515600" cy="1503607"/>
          </a:xfrm>
        </p:spPr>
        <p:txBody>
          <a:bodyPr>
            <a:normAutofit fontScale="90000"/>
          </a:bodyPr>
          <a:lstStyle/>
          <a:p>
            <a:pPr algn="ctr"/>
            <a:r>
              <a:rPr lang="en-GB" b="1" dirty="0" smtClean="0">
                <a:latin typeface="+mn-lt"/>
              </a:rPr>
              <a:t/>
            </a:r>
            <a:br>
              <a:rPr lang="en-GB" b="1" dirty="0" smtClean="0">
                <a:latin typeface="+mn-lt"/>
              </a:rPr>
            </a:br>
            <a:r>
              <a:rPr lang="en-GB" sz="4900" b="1" dirty="0" smtClean="0">
                <a:latin typeface="+mn-lt"/>
              </a:rPr>
              <a:t>Pot 1 - £400,000</a:t>
            </a:r>
            <a:r>
              <a:rPr lang="en-GB" b="1" dirty="0" smtClean="0">
                <a:latin typeface="+mn-lt"/>
              </a:rPr>
              <a:t/>
            </a:r>
            <a:br>
              <a:rPr lang="en-GB" b="1" dirty="0" smtClean="0">
                <a:latin typeface="+mn-lt"/>
              </a:rPr>
            </a:br>
            <a:r>
              <a:rPr lang="en-GB" b="1" dirty="0" smtClean="0"/>
              <a:t/>
            </a:r>
            <a:br>
              <a:rPr lang="en-GB" b="1" dirty="0" smtClean="0"/>
            </a:br>
            <a:endParaRPr lang="en-GB" sz="2700" b="1" dirty="0">
              <a:latin typeface="+mn-lt"/>
            </a:endParaRPr>
          </a:p>
        </p:txBody>
      </p:sp>
      <p:sp>
        <p:nvSpPr>
          <p:cNvPr id="3" name="Content Placeholder 2"/>
          <p:cNvSpPr>
            <a:spLocks noGrp="1"/>
          </p:cNvSpPr>
          <p:nvPr>
            <p:ph idx="1"/>
          </p:nvPr>
        </p:nvSpPr>
        <p:spPr>
          <a:xfrm>
            <a:off x="212522" y="1615005"/>
            <a:ext cx="11710349" cy="4956906"/>
          </a:xfrm>
        </p:spPr>
        <p:txBody>
          <a:bodyPr>
            <a:normAutofit fontScale="25000" lnSpcReduction="20000"/>
          </a:bodyPr>
          <a:lstStyle/>
          <a:p>
            <a:pPr>
              <a:lnSpc>
                <a:spcPct val="120000"/>
              </a:lnSpc>
              <a:spcBef>
                <a:spcPts val="0"/>
              </a:spcBef>
            </a:pPr>
            <a:r>
              <a:rPr lang="en-GB" sz="10400" dirty="0"/>
              <a:t>You can </a:t>
            </a:r>
            <a:r>
              <a:rPr lang="en-GB" sz="10400" dirty="0" smtClean="0"/>
              <a:t>apply </a:t>
            </a:r>
            <a:r>
              <a:rPr lang="en-GB" sz="10400" dirty="0"/>
              <a:t>to make </a:t>
            </a:r>
            <a:r>
              <a:rPr lang="en-GB" sz="10400" dirty="0" smtClean="0"/>
              <a:t>carbon-reducing</a:t>
            </a:r>
          </a:p>
          <a:p>
            <a:pPr marL="0" indent="0">
              <a:lnSpc>
                <a:spcPct val="120000"/>
              </a:lnSpc>
              <a:spcBef>
                <a:spcPts val="0"/>
              </a:spcBef>
              <a:buNone/>
            </a:pPr>
            <a:r>
              <a:rPr lang="en-GB" sz="10400" dirty="0" smtClean="0"/>
              <a:t>   adaptations to the building you live in</a:t>
            </a:r>
          </a:p>
          <a:p>
            <a:pPr marL="0" indent="0">
              <a:lnSpc>
                <a:spcPct val="120000"/>
              </a:lnSpc>
              <a:spcBef>
                <a:spcPts val="0"/>
              </a:spcBef>
              <a:buNone/>
            </a:pPr>
            <a:endParaRPr lang="en-GB" sz="3200" dirty="0" smtClean="0"/>
          </a:p>
          <a:p>
            <a:pPr>
              <a:lnSpc>
                <a:spcPct val="120000"/>
              </a:lnSpc>
              <a:spcBef>
                <a:spcPts val="0"/>
              </a:spcBef>
            </a:pPr>
            <a:r>
              <a:rPr lang="en-GB" sz="10400" dirty="0" smtClean="0"/>
              <a:t>Join with </a:t>
            </a:r>
            <a:r>
              <a:rPr lang="en-GB" sz="10400" dirty="0"/>
              <a:t>others in your street or </a:t>
            </a:r>
            <a:endParaRPr lang="en-GB" sz="10400" dirty="0" smtClean="0"/>
          </a:p>
          <a:p>
            <a:pPr marL="0" indent="0">
              <a:lnSpc>
                <a:spcPct val="120000"/>
              </a:lnSpc>
              <a:spcBef>
                <a:spcPts val="0"/>
              </a:spcBef>
              <a:buNone/>
            </a:pPr>
            <a:r>
              <a:rPr lang="en-GB" sz="10400" dirty="0"/>
              <a:t> </a:t>
            </a:r>
            <a:r>
              <a:rPr lang="en-GB" sz="10400" dirty="0" smtClean="0"/>
              <a:t>  building </a:t>
            </a:r>
            <a:r>
              <a:rPr lang="en-GB" sz="10400" dirty="0"/>
              <a:t>to </a:t>
            </a:r>
            <a:r>
              <a:rPr lang="en-GB" sz="10400" dirty="0" smtClean="0"/>
              <a:t>apply as </a:t>
            </a:r>
            <a:r>
              <a:rPr lang="en-GB" sz="10400" dirty="0"/>
              <a:t>a cluster of </a:t>
            </a:r>
            <a:endParaRPr lang="en-GB" sz="10400" dirty="0" smtClean="0"/>
          </a:p>
          <a:p>
            <a:pPr marL="0" indent="0">
              <a:lnSpc>
                <a:spcPct val="120000"/>
              </a:lnSpc>
              <a:spcBef>
                <a:spcPts val="0"/>
              </a:spcBef>
              <a:buNone/>
            </a:pPr>
            <a:r>
              <a:rPr lang="en-GB" sz="10400" dirty="0"/>
              <a:t> </a:t>
            </a:r>
            <a:r>
              <a:rPr lang="en-GB" sz="10400" dirty="0" smtClean="0"/>
              <a:t>  connected </a:t>
            </a:r>
            <a:r>
              <a:rPr lang="en-GB" sz="10400" dirty="0"/>
              <a:t>homes</a:t>
            </a:r>
          </a:p>
          <a:p>
            <a:pPr marL="0" indent="0">
              <a:lnSpc>
                <a:spcPct val="120000"/>
              </a:lnSpc>
              <a:spcBef>
                <a:spcPts val="0"/>
              </a:spcBef>
              <a:buNone/>
            </a:pPr>
            <a:endParaRPr lang="en-GB" sz="3200" dirty="0"/>
          </a:p>
          <a:p>
            <a:pPr>
              <a:lnSpc>
                <a:spcPct val="120000"/>
              </a:lnSpc>
              <a:spcBef>
                <a:spcPts val="0"/>
              </a:spcBef>
            </a:pPr>
            <a:r>
              <a:rPr lang="en-GB" sz="10400" dirty="0"/>
              <a:t>A</a:t>
            </a:r>
            <a:r>
              <a:rPr lang="en-GB" sz="10400" dirty="0" smtClean="0"/>
              <a:t> </a:t>
            </a:r>
            <a:r>
              <a:rPr lang="en-GB" sz="10400" dirty="0"/>
              <a:t>‘cluster’ </a:t>
            </a:r>
            <a:r>
              <a:rPr lang="en-GB" sz="10400" dirty="0" smtClean="0"/>
              <a:t>is a minimum of three </a:t>
            </a:r>
          </a:p>
          <a:p>
            <a:pPr marL="0" indent="0">
              <a:lnSpc>
                <a:spcPct val="120000"/>
              </a:lnSpc>
              <a:spcBef>
                <a:spcPts val="0"/>
              </a:spcBef>
              <a:buNone/>
            </a:pPr>
            <a:r>
              <a:rPr lang="en-GB" sz="10400" dirty="0"/>
              <a:t> </a:t>
            </a:r>
            <a:r>
              <a:rPr lang="en-GB" sz="10400" dirty="0" smtClean="0"/>
              <a:t>  homes with a </a:t>
            </a:r>
            <a:r>
              <a:rPr lang="en-GB" sz="10400" dirty="0"/>
              <a:t>physical </a:t>
            </a:r>
            <a:r>
              <a:rPr lang="en-GB" sz="10400" dirty="0" smtClean="0"/>
              <a:t>connection, e.g. </a:t>
            </a:r>
            <a:endParaRPr lang="en-GB" sz="10400" dirty="0"/>
          </a:p>
          <a:p>
            <a:pPr marL="0" indent="0">
              <a:lnSpc>
                <a:spcPct val="120000"/>
              </a:lnSpc>
              <a:spcBef>
                <a:spcPts val="0"/>
              </a:spcBef>
              <a:buNone/>
            </a:pPr>
            <a:r>
              <a:rPr lang="en-GB" sz="10400" dirty="0" smtClean="0"/>
              <a:t>   a terrace or flats in </a:t>
            </a:r>
            <a:r>
              <a:rPr lang="en-GB" sz="10400" dirty="0"/>
              <a:t>the same </a:t>
            </a:r>
            <a:r>
              <a:rPr lang="en-GB" sz="10400" dirty="0" smtClean="0"/>
              <a:t>building</a:t>
            </a:r>
          </a:p>
          <a:p>
            <a:pPr marL="0" indent="0">
              <a:lnSpc>
                <a:spcPct val="120000"/>
              </a:lnSpc>
              <a:spcBef>
                <a:spcPts val="0"/>
              </a:spcBef>
              <a:buNone/>
            </a:pPr>
            <a:endParaRPr lang="en-GB" sz="3200" dirty="0" smtClean="0"/>
          </a:p>
          <a:p>
            <a:pPr>
              <a:lnSpc>
                <a:spcPct val="120000"/>
              </a:lnSpc>
              <a:spcBef>
                <a:spcPts val="0"/>
              </a:spcBef>
            </a:pPr>
            <a:r>
              <a:rPr lang="en-GB" sz="10400" dirty="0" smtClean="0"/>
              <a:t>Apply for up </a:t>
            </a:r>
            <a:r>
              <a:rPr lang="en-GB" sz="10400" dirty="0"/>
              <a:t>to £10,000 </a:t>
            </a:r>
            <a:r>
              <a:rPr lang="en-GB" sz="10400" dirty="0" smtClean="0"/>
              <a:t>per home </a:t>
            </a:r>
          </a:p>
          <a:p>
            <a:pPr marL="0" indent="0">
              <a:lnSpc>
                <a:spcPct val="120000"/>
              </a:lnSpc>
              <a:spcBef>
                <a:spcPts val="0"/>
              </a:spcBef>
              <a:buNone/>
            </a:pPr>
            <a:endParaRPr lang="en-GB" sz="3200" dirty="0" smtClean="0"/>
          </a:p>
          <a:p>
            <a:pPr>
              <a:lnSpc>
                <a:spcPct val="120000"/>
              </a:lnSpc>
              <a:spcBef>
                <a:spcPts val="0"/>
              </a:spcBef>
            </a:pPr>
            <a:r>
              <a:rPr lang="en-GB" sz="10400" dirty="0" smtClean="0"/>
              <a:t>Community buildings can also apply</a:t>
            </a:r>
          </a:p>
          <a:p>
            <a:pPr marL="0" indent="0">
              <a:lnSpc>
                <a:spcPct val="120000"/>
              </a:lnSpc>
              <a:spcBef>
                <a:spcPts val="0"/>
              </a:spcBef>
              <a:buNone/>
            </a:pPr>
            <a:endParaRPr lang="en-GB" sz="10400" dirty="0" smtClean="0"/>
          </a:p>
          <a:p>
            <a:pPr marL="0" indent="0">
              <a:lnSpc>
                <a:spcPct val="120000"/>
              </a:lnSpc>
              <a:spcBef>
                <a:spcPts val="0"/>
              </a:spcBef>
              <a:buNone/>
            </a:pPr>
            <a:endParaRPr lang="en-GB" sz="3200" dirty="0" smtClean="0"/>
          </a:p>
          <a:p>
            <a:pPr marL="0" indent="0">
              <a:lnSpc>
                <a:spcPct val="120000"/>
              </a:lnSpc>
              <a:spcBef>
                <a:spcPts val="0"/>
              </a:spcBef>
              <a:buNone/>
            </a:pPr>
            <a:endParaRPr lang="en-GB" sz="3200" dirty="0" smtClean="0"/>
          </a:p>
          <a:p>
            <a:pPr marL="0" indent="0">
              <a:lnSpc>
                <a:spcPct val="120000"/>
              </a:lnSpc>
              <a:spcBef>
                <a:spcPts val="0"/>
              </a:spcBef>
              <a:buNone/>
            </a:pPr>
            <a:endParaRPr lang="en-GB" sz="3200" dirty="0" smtClean="0"/>
          </a:p>
          <a:p>
            <a:pPr marL="0" indent="0">
              <a:lnSpc>
                <a:spcPct val="120000"/>
              </a:lnSpc>
              <a:spcBef>
                <a:spcPts val="0"/>
              </a:spcBef>
              <a:buNone/>
            </a:pPr>
            <a:endParaRPr lang="en-GB" sz="3200" dirty="0"/>
          </a:p>
          <a:p>
            <a:pPr marL="0" indent="0">
              <a:lnSpc>
                <a:spcPct val="120000"/>
              </a:lnSpc>
              <a:spcBef>
                <a:spcPts val="0"/>
              </a:spcBef>
              <a:buNone/>
            </a:pPr>
            <a:endParaRPr lang="en-GB" sz="3200" dirty="0" smtClean="0"/>
          </a:p>
          <a:p>
            <a:pPr marL="0" indent="0">
              <a:lnSpc>
                <a:spcPct val="120000"/>
              </a:lnSpc>
              <a:spcBef>
                <a:spcPts val="0"/>
              </a:spcBef>
              <a:buNone/>
            </a:pPr>
            <a:endParaRPr lang="en-GB" sz="3200" dirty="0"/>
          </a:p>
          <a:p>
            <a:pPr marL="0" indent="0">
              <a:lnSpc>
                <a:spcPct val="120000"/>
              </a:lnSpc>
              <a:spcBef>
                <a:spcPts val="0"/>
              </a:spcBef>
              <a:buNone/>
            </a:pPr>
            <a:endParaRPr lang="en-GB" sz="3200" dirty="0" smtClean="0"/>
          </a:p>
          <a:p>
            <a:pPr marL="0" indent="0">
              <a:lnSpc>
                <a:spcPct val="120000"/>
              </a:lnSpc>
              <a:spcBef>
                <a:spcPts val="0"/>
              </a:spcBef>
              <a:buNone/>
            </a:pPr>
            <a:endParaRPr lang="en-GB" sz="3200" dirty="0" smtClean="0"/>
          </a:p>
          <a:p>
            <a:pPr marL="0" indent="0" algn="ctr">
              <a:lnSpc>
                <a:spcPct val="120000"/>
              </a:lnSpc>
              <a:spcBef>
                <a:spcPts val="0"/>
              </a:spcBef>
              <a:buNone/>
            </a:pPr>
            <a:r>
              <a:rPr lang="en-GB" sz="9600" dirty="0"/>
              <a:t>R</a:t>
            </a:r>
            <a:r>
              <a:rPr lang="en-GB" sz="9600" dirty="0" smtClean="0"/>
              <a:t>educe </a:t>
            </a:r>
            <a:r>
              <a:rPr lang="en-GB" sz="9600" dirty="0"/>
              <a:t>carbon emissions from homes &amp;</a:t>
            </a:r>
            <a:r>
              <a:rPr lang="en-GB" sz="9600" dirty="0" smtClean="0"/>
              <a:t> buildings, </a:t>
            </a:r>
            <a:r>
              <a:rPr lang="en-GB" sz="9600" dirty="0"/>
              <a:t>and </a:t>
            </a:r>
            <a:r>
              <a:rPr lang="en-GB" sz="9600" dirty="0" smtClean="0"/>
              <a:t>make </a:t>
            </a:r>
            <a:r>
              <a:rPr lang="en-GB" sz="9600" dirty="0"/>
              <a:t>homes </a:t>
            </a:r>
            <a:r>
              <a:rPr lang="en-GB" sz="9600" dirty="0" smtClean="0"/>
              <a:t>cheaper to run.</a:t>
            </a:r>
            <a:endParaRPr lang="en-GB" sz="9600" dirty="0"/>
          </a:p>
          <a:p>
            <a:pPr marL="0" indent="0" algn="ctr">
              <a:buNone/>
            </a:pPr>
            <a:endParaRPr lang="en-GB" dirty="0"/>
          </a:p>
        </p:txBody>
      </p:sp>
      <p:sp>
        <p:nvSpPr>
          <p:cNvPr id="4" name="Rectangle 3"/>
          <p:cNvSpPr/>
          <p:nvPr/>
        </p:nvSpPr>
        <p:spPr>
          <a:xfrm>
            <a:off x="143691" y="156754"/>
            <a:ext cx="11848012" cy="650530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29" y="322232"/>
            <a:ext cx="2135020" cy="832324"/>
          </a:xfrm>
          <a:prstGeom prst="rect">
            <a:avLst/>
          </a:prstGeom>
        </p:spPr>
      </p:pic>
      <p:pic>
        <p:nvPicPr>
          <p:cNvPr id="8" name="Picture 7" descr="http://carbonsavvy.uk/wp-content/uploads/CS-Image-House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4410" y="1621226"/>
            <a:ext cx="6087291" cy="4602916"/>
          </a:xfrm>
          <a:prstGeom prst="rect">
            <a:avLst/>
          </a:prstGeom>
          <a:noFill/>
          <a:ln>
            <a:noFill/>
          </a:ln>
        </p:spPr>
      </p:pic>
      <p:sp>
        <p:nvSpPr>
          <p:cNvPr id="6" name="TextBox 5"/>
          <p:cNvSpPr txBox="1"/>
          <p:nvPr/>
        </p:nvSpPr>
        <p:spPr>
          <a:xfrm>
            <a:off x="5904408" y="1991316"/>
            <a:ext cx="5421088" cy="430887"/>
          </a:xfrm>
          <a:prstGeom prst="rect">
            <a:avLst/>
          </a:prstGeom>
          <a:solidFill>
            <a:schemeClr val="bg1"/>
          </a:solidFill>
        </p:spPr>
        <p:txBody>
          <a:bodyPr wrap="square" rtlCol="0">
            <a:spAutoFit/>
          </a:bodyPr>
          <a:lstStyle/>
          <a:p>
            <a:r>
              <a:rPr lang="en-GB" dirty="0" smtClean="0"/>
              <a:t>                   </a:t>
            </a:r>
            <a:r>
              <a:rPr lang="en-GB" sz="2200" b="1" dirty="0" smtClean="0">
                <a:solidFill>
                  <a:schemeClr val="accent5">
                    <a:lumMod val="50000"/>
                  </a:schemeClr>
                </a:solidFill>
              </a:rPr>
              <a:t>Heat loss without insulation</a:t>
            </a:r>
            <a:endParaRPr lang="en-GB" sz="2200" b="1" dirty="0">
              <a:solidFill>
                <a:schemeClr val="accent5">
                  <a:lumMod val="50000"/>
                </a:schemeClr>
              </a:solidFill>
            </a:endParaRPr>
          </a:p>
        </p:txBody>
      </p:sp>
    </p:spTree>
    <p:extLst>
      <p:ext uri="{BB962C8B-B14F-4D97-AF65-F5344CB8AC3E}">
        <p14:creationId xmlns:p14="http://schemas.microsoft.com/office/powerpoint/2010/main" val="1700973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677" y="397969"/>
            <a:ext cx="10515600" cy="1325563"/>
          </a:xfrm>
        </p:spPr>
        <p:txBody>
          <a:bodyPr/>
          <a:lstStyle/>
          <a:p>
            <a:r>
              <a:rPr lang="en-GB" b="1" dirty="0" smtClean="0"/>
              <a:t>                 </a:t>
            </a:r>
            <a:r>
              <a:rPr lang="en-GB" sz="4000" b="1" dirty="0" smtClean="0">
                <a:latin typeface="+mn-lt"/>
              </a:rPr>
              <a:t>C0</a:t>
            </a:r>
            <a:r>
              <a:rPr lang="en-GB" sz="2800" b="1" dirty="0" smtClean="0">
                <a:latin typeface="+mn-lt"/>
              </a:rPr>
              <a:t>2</a:t>
            </a:r>
            <a:r>
              <a:rPr lang="en-GB" sz="4000" b="1" dirty="0" smtClean="0">
                <a:latin typeface="+mn-lt"/>
              </a:rPr>
              <a:t>GO – Pot 1 possible ideas</a:t>
            </a:r>
            <a:endParaRPr lang="en-GB" sz="4000" b="1" dirty="0">
              <a:latin typeface="+mn-lt"/>
            </a:endParaRPr>
          </a:p>
        </p:txBody>
      </p:sp>
      <p:pic>
        <p:nvPicPr>
          <p:cNvPr id="1034" name="Picture 10" descr="Solar Panels In Chester | Cheshire | Solar PV Systems | Applegar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0691" y="4677784"/>
            <a:ext cx="2199120" cy="16407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ithuania to issue green bonds - the Lithuania Tribu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390" y="4694964"/>
            <a:ext cx="2425042" cy="16407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hat is secondary glazing? | MyGlazing.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901" y="2290058"/>
            <a:ext cx="2093402" cy="15723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8 BEST Under Door Draft Stoppers for Blocking Cold Ai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0045" y="2508924"/>
            <a:ext cx="4055228" cy="10952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gon Filled Double Glazing | Argon Double Glazing, Yorkshi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6802" y="1723532"/>
            <a:ext cx="2316619" cy="163821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3968143" y="8403381"/>
            <a:ext cx="3984651" cy="898118"/>
          </a:xfrm>
        </p:spPr>
        <p:txBody>
          <a:bodyPr>
            <a:normAutofit fontScale="25000" lnSpcReduction="20000"/>
          </a:bodyPr>
          <a:lstStyle/>
          <a:p>
            <a:pPr marL="0" indent="0">
              <a:buNone/>
            </a:pPr>
            <a:r>
              <a:rPr lang="en-GB" dirty="0" smtClean="0"/>
              <a:t>			 					</a:t>
            </a:r>
            <a:r>
              <a:rPr lang="en-GB" dirty="0"/>
              <a:t>	 </a:t>
            </a:r>
            <a:r>
              <a:rPr lang="en-GB" dirty="0" smtClean="0"/>
              <a:t>        				</a:t>
            </a:r>
            <a:r>
              <a:rPr lang="en-GB" dirty="0"/>
              <a:t>	</a:t>
            </a:r>
            <a:r>
              <a:rPr lang="en-GB" dirty="0" smtClean="0"/>
              <a:t>        Double </a:t>
            </a:r>
            <a:r>
              <a:rPr lang="en-GB" dirty="0"/>
              <a:t>glazing </a:t>
            </a:r>
            <a:r>
              <a:rPr lang="en-GB" dirty="0" smtClean="0"/>
              <a:t>			                       Solar </a:t>
            </a:r>
            <a:r>
              <a:rPr lang="en-GB" dirty="0"/>
              <a:t>panels</a:t>
            </a:r>
          </a:p>
          <a:p>
            <a:pPr marL="0" indent="0">
              <a:buNone/>
            </a:pPr>
            <a:r>
              <a:rPr lang="en-GB" dirty="0" smtClean="0"/>
              <a:t>											</a:t>
            </a:r>
            <a:r>
              <a:rPr lang="en-GB" dirty="0"/>
              <a:t> Secondary glazing </a:t>
            </a:r>
            <a:r>
              <a:rPr lang="en-GB" dirty="0" smtClean="0"/>
              <a:t>								</a:t>
            </a:r>
            <a:r>
              <a:rPr lang="en-GB" dirty="0"/>
              <a:t>	</a:t>
            </a:r>
            <a:endParaRPr lang="en-GB" dirty="0" smtClean="0"/>
          </a:p>
          <a:p>
            <a:pPr marL="457200" lvl="1" indent="0">
              <a:buNone/>
            </a:pPr>
            <a:endParaRPr lang="en-GB" dirty="0"/>
          </a:p>
          <a:p>
            <a:pPr marL="0" indent="0">
              <a:buNone/>
            </a:pPr>
            <a:endParaRPr lang="en-GB" dirty="0" smtClean="0"/>
          </a:p>
          <a:p>
            <a:pPr marL="0" indent="0">
              <a:buNone/>
            </a:pPr>
            <a:endParaRPr lang="en-GB" dirty="0"/>
          </a:p>
          <a:p>
            <a:pPr marL="0" indent="0">
              <a:buNone/>
            </a:pPr>
            <a:r>
              <a:rPr lang="en-GB" dirty="0" smtClean="0"/>
              <a:t>				</a:t>
            </a:r>
          </a:p>
          <a:p>
            <a:pPr marL="0" indent="0">
              <a:buNone/>
            </a:pPr>
            <a:r>
              <a:rPr lang="en-GB" dirty="0" smtClean="0"/>
              <a:t>						</a:t>
            </a:r>
          </a:p>
          <a:p>
            <a:pPr marL="0" indent="0">
              <a:buNone/>
            </a:pPr>
            <a:r>
              <a:rPr lang="en-GB" dirty="0"/>
              <a:t>	</a:t>
            </a:r>
            <a:r>
              <a:rPr lang="en-GB" dirty="0" smtClean="0"/>
              <a:t>						Draft excluding – doors, windows,							old floorboards, loft hatches</a:t>
            </a:r>
            <a:endParaRPr lang="en-GB" dirty="0"/>
          </a:p>
          <a:p>
            <a:pPr marL="0" indent="0">
              <a:buNone/>
            </a:pPr>
            <a:endParaRPr lang="en-GB" dirty="0" smtClean="0"/>
          </a:p>
          <a:p>
            <a:pPr marL="0" indent="0">
              <a:buNone/>
            </a:pPr>
            <a:endParaRPr lang="en-GB" dirty="0"/>
          </a:p>
          <a:p>
            <a:pPr marL="0" indent="0">
              <a:buNone/>
            </a:pPr>
            <a:r>
              <a:rPr lang="en-GB" dirty="0" smtClean="0"/>
              <a:t>			</a:t>
            </a:r>
            <a:r>
              <a:rPr lang="en-GB" dirty="0"/>
              <a:t> </a:t>
            </a:r>
            <a:r>
              <a:rPr lang="en-GB" dirty="0" smtClean="0"/>
              <a:t>    Roof wind turbines</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9657" y="276246"/>
            <a:ext cx="2135020" cy="832324"/>
          </a:xfrm>
          <a:prstGeom prst="rect">
            <a:avLst/>
          </a:prstGeom>
        </p:spPr>
      </p:pic>
      <p:pic>
        <p:nvPicPr>
          <p:cNvPr id="10" name="Picture 1" descr="image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98034" y="116119"/>
            <a:ext cx="1793966" cy="138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63285" y="169817"/>
            <a:ext cx="11848012" cy="650530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Ground Source Heat Pump (GSHP) Installations - Daventry/Rugby, Coventry,  Towcester Area, Northamptonshi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67086" y="3931066"/>
            <a:ext cx="2943951" cy="22099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9610" y="1695634"/>
            <a:ext cx="2236356" cy="646331"/>
          </a:xfrm>
          <a:prstGeom prst="rect">
            <a:avLst/>
          </a:prstGeom>
          <a:noFill/>
        </p:spPr>
        <p:txBody>
          <a:bodyPr wrap="square" rtlCol="0">
            <a:spAutoFit/>
          </a:bodyPr>
          <a:lstStyle/>
          <a:p>
            <a:r>
              <a:rPr lang="en-GB" dirty="0" smtClean="0"/>
              <a:t>Secondary glazing for windows</a:t>
            </a:r>
            <a:endParaRPr lang="en-GB" dirty="0"/>
          </a:p>
        </p:txBody>
      </p:sp>
      <p:sp>
        <p:nvSpPr>
          <p:cNvPr id="5" name="AutoShape 4" descr="Sash Window Draught Proofing | DIY Do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p:nvSpPr>
        <p:spPr>
          <a:xfrm>
            <a:off x="2565129" y="3295559"/>
            <a:ext cx="2542791" cy="646331"/>
          </a:xfrm>
          <a:prstGeom prst="rect">
            <a:avLst/>
          </a:prstGeom>
          <a:noFill/>
        </p:spPr>
        <p:txBody>
          <a:bodyPr wrap="square" rtlCol="0">
            <a:spAutoFit/>
          </a:bodyPr>
          <a:lstStyle/>
          <a:p>
            <a:r>
              <a:rPr lang="en-GB" dirty="0" smtClean="0"/>
              <a:t>New double glazed doors and windows</a:t>
            </a:r>
            <a:endParaRPr lang="en-GB" dirty="0"/>
          </a:p>
        </p:txBody>
      </p:sp>
      <p:sp>
        <p:nvSpPr>
          <p:cNvPr id="13" name="TextBox 12"/>
          <p:cNvSpPr txBox="1"/>
          <p:nvPr/>
        </p:nvSpPr>
        <p:spPr>
          <a:xfrm>
            <a:off x="7754564" y="1539735"/>
            <a:ext cx="2631688" cy="923330"/>
          </a:xfrm>
          <a:prstGeom prst="rect">
            <a:avLst/>
          </a:prstGeom>
          <a:noFill/>
        </p:spPr>
        <p:txBody>
          <a:bodyPr wrap="square" rtlCol="0">
            <a:spAutoFit/>
          </a:bodyPr>
          <a:lstStyle/>
          <a:p>
            <a:pPr algn="ctr"/>
            <a:r>
              <a:rPr lang="en-GB" dirty="0" smtClean="0"/>
              <a:t>Draft exclusion around doors and windows, </a:t>
            </a:r>
          </a:p>
          <a:p>
            <a:pPr algn="ctr"/>
            <a:r>
              <a:rPr lang="en-GB" dirty="0" smtClean="0"/>
              <a:t>and under doors</a:t>
            </a:r>
            <a:endParaRPr lang="en-GB" dirty="0"/>
          </a:p>
        </p:txBody>
      </p:sp>
      <p:sp>
        <p:nvSpPr>
          <p:cNvPr id="14" name="TextBox 13"/>
          <p:cNvSpPr txBox="1"/>
          <p:nvPr/>
        </p:nvSpPr>
        <p:spPr>
          <a:xfrm>
            <a:off x="4316523" y="5811742"/>
            <a:ext cx="2673646" cy="646331"/>
          </a:xfrm>
          <a:prstGeom prst="rect">
            <a:avLst/>
          </a:prstGeom>
          <a:noFill/>
        </p:spPr>
        <p:txBody>
          <a:bodyPr wrap="square" rtlCol="0">
            <a:spAutoFit/>
          </a:bodyPr>
          <a:lstStyle/>
          <a:p>
            <a:r>
              <a:rPr lang="en-GB" dirty="0" smtClean="0"/>
              <a:t>Ground-source </a:t>
            </a:r>
          </a:p>
          <a:p>
            <a:r>
              <a:rPr lang="en-GB" dirty="0" smtClean="0"/>
              <a:t>heat pump under a garden</a:t>
            </a:r>
            <a:endParaRPr lang="en-GB" dirty="0"/>
          </a:p>
        </p:txBody>
      </p:sp>
      <p:sp>
        <p:nvSpPr>
          <p:cNvPr id="15" name="TextBox 14"/>
          <p:cNvSpPr txBox="1"/>
          <p:nvPr/>
        </p:nvSpPr>
        <p:spPr>
          <a:xfrm>
            <a:off x="597813" y="4319285"/>
            <a:ext cx="2475766" cy="369332"/>
          </a:xfrm>
          <a:prstGeom prst="rect">
            <a:avLst/>
          </a:prstGeom>
          <a:noFill/>
        </p:spPr>
        <p:txBody>
          <a:bodyPr wrap="square" rtlCol="0">
            <a:spAutoFit/>
          </a:bodyPr>
          <a:lstStyle/>
          <a:p>
            <a:r>
              <a:rPr lang="en-GB" dirty="0" smtClean="0"/>
              <a:t>Roof wind turbines</a:t>
            </a:r>
            <a:endParaRPr lang="en-GB" dirty="0"/>
          </a:p>
        </p:txBody>
      </p:sp>
      <p:sp>
        <p:nvSpPr>
          <p:cNvPr id="16" name="TextBox 15"/>
          <p:cNvSpPr txBox="1"/>
          <p:nvPr/>
        </p:nvSpPr>
        <p:spPr>
          <a:xfrm>
            <a:off x="8736410" y="4288875"/>
            <a:ext cx="2454965" cy="369332"/>
          </a:xfrm>
          <a:prstGeom prst="rect">
            <a:avLst/>
          </a:prstGeom>
          <a:noFill/>
        </p:spPr>
        <p:txBody>
          <a:bodyPr wrap="square" rtlCol="0">
            <a:spAutoFit/>
          </a:bodyPr>
          <a:lstStyle/>
          <a:p>
            <a:r>
              <a:rPr lang="en-GB" dirty="0" smtClean="0"/>
              <a:t>Solar panels on the roof</a:t>
            </a:r>
            <a:endParaRPr lang="en-GB" dirty="0"/>
          </a:p>
        </p:txBody>
      </p:sp>
      <p:sp>
        <p:nvSpPr>
          <p:cNvPr id="17" name="AutoShape 6" descr="Sash Window Draught Proofing | DIY Doct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8" name="AutoShape 8" descr="Sash Window Draught Proofing | DIY Docto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 name="AutoShape 10" descr="Sash Window Draught Proofing | DIY Docto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AutoShape 12" descr="Sash Window Draught Proofing | DIY Docto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1" name="AutoShape 14" descr="Sash Window Draught Proofing | DIY Doctor"/>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2" name="AutoShape 16" descr="Sash Window Draught Proofing | DIY Doctor"/>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3" name="AutoShape 18" descr="Sash Window Draught Proofing | DIY Doctor"/>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44" name="Picture 20" descr="Drafty Windows: 8 Ways to Stop the Cold - Bob Vil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58547" y="1504937"/>
            <a:ext cx="2088987" cy="103295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ow to fix draughty floorboards | Real Home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68013" y="2521609"/>
            <a:ext cx="2079521" cy="108483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Ecological Building Systems on Twitter: &amp;quot;Perfect example from  @ecorenovationuk of how to insulate a suspended timber floor. Following the  method described in our blog post to the letter! Read the blog her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386252" y="1488536"/>
            <a:ext cx="1276172" cy="212447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0328667" y="1777230"/>
            <a:ext cx="1382287" cy="584775"/>
          </a:xfrm>
          <a:prstGeom prst="rect">
            <a:avLst/>
          </a:prstGeom>
          <a:solidFill>
            <a:schemeClr val="bg1"/>
          </a:solidFill>
        </p:spPr>
        <p:txBody>
          <a:bodyPr wrap="square" rtlCol="0">
            <a:spAutoFit/>
          </a:bodyPr>
          <a:lstStyle/>
          <a:p>
            <a:pPr algn="ctr"/>
            <a:r>
              <a:rPr lang="en-GB" sz="1600" dirty="0" smtClean="0"/>
              <a:t>Insulate under floor boards </a:t>
            </a:r>
            <a:endParaRPr lang="en-GB" sz="1600" dirty="0"/>
          </a:p>
        </p:txBody>
      </p:sp>
      <p:graphicFrame>
        <p:nvGraphicFramePr>
          <p:cNvPr id="25" name="Table 24"/>
          <p:cNvGraphicFramePr>
            <a:graphicFrameLocks noGrp="1"/>
          </p:cNvGraphicFramePr>
          <p:nvPr>
            <p:extLst>
              <p:ext uri="{D42A27DB-BD31-4B8C-83A1-F6EECF244321}">
                <p14:modId xmlns:p14="http://schemas.microsoft.com/office/powerpoint/2010/main" val="2149721"/>
              </p:ext>
            </p:extLst>
          </p:nvPr>
        </p:nvGraphicFramePr>
        <p:xfrm>
          <a:off x="5854535" y="1508165"/>
          <a:ext cx="2092999" cy="1003965"/>
        </p:xfrm>
        <a:graphic>
          <a:graphicData uri="http://schemas.openxmlformats.org/drawingml/2006/table">
            <a:tbl>
              <a:tblPr/>
              <a:tblGrid>
                <a:gridCol w="2092999">
                  <a:extLst>
                    <a:ext uri="{9D8B030D-6E8A-4147-A177-3AD203B41FA5}">
                      <a16:colId xmlns:a16="http://schemas.microsoft.com/office/drawing/2014/main" val="791600873"/>
                    </a:ext>
                  </a:extLst>
                </a:gridCol>
              </a:tblGrid>
              <a:tr h="1003965">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021763269"/>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093272013"/>
              </p:ext>
            </p:extLst>
          </p:nvPr>
        </p:nvGraphicFramePr>
        <p:xfrm>
          <a:off x="10371177" y="1472547"/>
          <a:ext cx="1270234" cy="2130680"/>
        </p:xfrm>
        <a:graphic>
          <a:graphicData uri="http://schemas.openxmlformats.org/drawingml/2006/table">
            <a:tbl>
              <a:tblPr/>
              <a:tblGrid>
                <a:gridCol w="1270234">
                  <a:extLst>
                    <a:ext uri="{9D8B030D-6E8A-4147-A177-3AD203B41FA5}">
                      <a16:colId xmlns:a16="http://schemas.microsoft.com/office/drawing/2014/main" val="3439050811"/>
                    </a:ext>
                  </a:extLst>
                </a:gridCol>
              </a:tblGrid>
              <a:tr h="2130680">
                <a:tc>
                  <a:txBody>
                    <a:bodyPr/>
                    <a:lstStyle/>
                    <a:p>
                      <a:pPr algn="ctr"/>
                      <a:endParaRPr lang="en-GB" dirty="0"/>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tcPr>
                </a:tc>
                <a:extLst>
                  <a:ext uri="{0D108BD9-81ED-4DB2-BD59-A6C34878D82A}">
                    <a16:rowId xmlns:a16="http://schemas.microsoft.com/office/drawing/2014/main" val="2042720068"/>
                  </a:ext>
                </a:extLst>
              </a:tr>
            </a:tbl>
          </a:graphicData>
        </a:graphic>
      </p:graphicFrame>
    </p:spTree>
    <p:extLst>
      <p:ext uri="{BB962C8B-B14F-4D97-AF65-F5344CB8AC3E}">
        <p14:creationId xmlns:p14="http://schemas.microsoft.com/office/powerpoint/2010/main" val="1705810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7737" y="230188"/>
            <a:ext cx="1793966" cy="138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9897" y="738394"/>
            <a:ext cx="10515600" cy="1420836"/>
          </a:xfrm>
        </p:spPr>
        <p:txBody>
          <a:bodyPr>
            <a:normAutofit fontScale="90000"/>
          </a:bodyPr>
          <a:lstStyle/>
          <a:p>
            <a:pPr algn="ctr"/>
            <a:r>
              <a:rPr lang="en-GB" b="1" dirty="0">
                <a:latin typeface="+mn-lt"/>
              </a:rPr>
              <a:t>POT 2: </a:t>
            </a:r>
            <a:r>
              <a:rPr lang="en-GB" b="1" dirty="0" smtClean="0">
                <a:latin typeface="+mn-lt"/>
              </a:rPr>
              <a:t>£100,000</a:t>
            </a:r>
            <a:r>
              <a:rPr lang="en-GB" sz="4000" b="1" dirty="0" smtClean="0"/>
              <a:t/>
            </a:r>
            <a:br>
              <a:rPr lang="en-GB" sz="4000" b="1" dirty="0" smtClean="0"/>
            </a:br>
            <a:r>
              <a:rPr lang="en-GB" sz="4000" b="1" dirty="0" smtClean="0">
                <a:solidFill>
                  <a:srgbClr val="0070C0"/>
                </a:solidFill>
              </a:rPr>
              <a:t>Education </a:t>
            </a:r>
            <a:r>
              <a:rPr lang="en-GB" sz="4000" b="1" dirty="0">
                <a:solidFill>
                  <a:srgbClr val="0070C0"/>
                </a:solidFill>
              </a:rPr>
              <a:t>and Awareness to Reduce the Carbon Footprint in Brent</a:t>
            </a:r>
            <a:r>
              <a:rPr lang="en-GB" b="1" dirty="0" smtClean="0"/>
              <a:t/>
            </a:r>
            <a:br>
              <a:rPr lang="en-GB" b="1" dirty="0" smtClean="0"/>
            </a:br>
            <a:endParaRPr lang="en-GB" sz="2700" b="1" i="1" dirty="0">
              <a:latin typeface="+mn-lt"/>
            </a:endParaRPr>
          </a:p>
        </p:txBody>
      </p:sp>
      <p:sp>
        <p:nvSpPr>
          <p:cNvPr id="3" name="Content Placeholder 2"/>
          <p:cNvSpPr>
            <a:spLocks noGrp="1"/>
          </p:cNvSpPr>
          <p:nvPr>
            <p:ph idx="1"/>
          </p:nvPr>
        </p:nvSpPr>
        <p:spPr>
          <a:xfrm>
            <a:off x="281354" y="2388450"/>
            <a:ext cx="11710349" cy="4545720"/>
          </a:xfrm>
        </p:spPr>
        <p:txBody>
          <a:bodyPr>
            <a:normAutofit/>
          </a:bodyPr>
          <a:lstStyle/>
          <a:p>
            <a:r>
              <a:rPr lang="en-GB" dirty="0"/>
              <a:t>Bidders </a:t>
            </a:r>
            <a:r>
              <a:rPr lang="en-GB" dirty="0" smtClean="0"/>
              <a:t>were able </a:t>
            </a:r>
            <a:r>
              <a:rPr lang="en-GB" dirty="0" smtClean="0"/>
              <a:t>apply </a:t>
            </a:r>
            <a:r>
              <a:rPr lang="en-GB" dirty="0"/>
              <a:t>for between £500 and £</a:t>
            </a:r>
            <a:r>
              <a:rPr lang="en-GB" dirty="0" smtClean="0"/>
              <a:t>20,000 </a:t>
            </a:r>
            <a:r>
              <a:rPr lang="en-GB" dirty="0"/>
              <a:t>for each project </a:t>
            </a:r>
          </a:p>
          <a:p>
            <a:r>
              <a:rPr lang="en-GB" dirty="0"/>
              <a:t>Bidders can be from constituted organisations or from collectives of residents.  Individuals </a:t>
            </a:r>
            <a:r>
              <a:rPr lang="en-GB" dirty="0" smtClean="0"/>
              <a:t>could not </a:t>
            </a:r>
            <a:r>
              <a:rPr lang="en-GB" dirty="0"/>
              <a:t>apply </a:t>
            </a:r>
            <a:endParaRPr lang="en-GB" dirty="0" smtClean="0"/>
          </a:p>
          <a:p>
            <a:r>
              <a:rPr lang="en-GB" dirty="0" smtClean="0"/>
              <a:t>Bidders </a:t>
            </a:r>
            <a:r>
              <a:rPr lang="en-GB" dirty="0"/>
              <a:t>must be 18 years or older. </a:t>
            </a:r>
            <a:r>
              <a:rPr lang="en-GB" dirty="0" smtClean="0"/>
              <a:t>Groups </a:t>
            </a:r>
            <a:r>
              <a:rPr lang="en-GB" dirty="0"/>
              <a:t>of young people can create a proposal but the person who signs the forms and takes responsibility for delivery must be over 18</a:t>
            </a:r>
          </a:p>
          <a:p>
            <a:r>
              <a:rPr lang="en-GB" dirty="0" smtClean="0"/>
              <a:t>Bidders </a:t>
            </a:r>
            <a:r>
              <a:rPr lang="en-GB" dirty="0"/>
              <a:t>can be from outside of Brent as long as </a:t>
            </a:r>
            <a:r>
              <a:rPr lang="en-GB" dirty="0" smtClean="0"/>
              <a:t>all </a:t>
            </a:r>
            <a:r>
              <a:rPr lang="en-GB" dirty="0"/>
              <a:t>projects and ideas </a:t>
            </a:r>
            <a:r>
              <a:rPr lang="en-GB" dirty="0" smtClean="0"/>
              <a:t>benefit Brent residents </a:t>
            </a:r>
            <a:endParaRPr lang="en-GB" dirty="0"/>
          </a:p>
          <a:p>
            <a:pPr marL="0" indent="0" algn="ctr">
              <a:buNone/>
            </a:pPr>
            <a:endParaRPr lang="en-GB" dirty="0"/>
          </a:p>
        </p:txBody>
      </p:sp>
      <p:sp>
        <p:nvSpPr>
          <p:cNvPr id="4" name="Rectangle 3"/>
          <p:cNvSpPr/>
          <p:nvPr/>
        </p:nvSpPr>
        <p:spPr>
          <a:xfrm>
            <a:off x="143691" y="156754"/>
            <a:ext cx="11848012" cy="650530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29" y="322232"/>
            <a:ext cx="2135020" cy="832324"/>
          </a:xfrm>
          <a:prstGeom prst="rect">
            <a:avLst/>
          </a:prstGeom>
        </p:spPr>
      </p:pic>
    </p:spTree>
    <p:extLst>
      <p:ext uri="{BB962C8B-B14F-4D97-AF65-F5344CB8AC3E}">
        <p14:creationId xmlns:p14="http://schemas.microsoft.com/office/powerpoint/2010/main" val="3306830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8215</TotalTime>
  <Words>2064</Words>
  <Application>Microsoft Office PowerPoint</Application>
  <PresentationFormat>Widescreen</PresentationFormat>
  <Paragraphs>228</Paragraphs>
  <Slides>22</Slides>
  <Notes>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 You Decide: Participatory Budgeting</vt:lpstr>
      <vt:lpstr>Agenda</vt:lpstr>
      <vt:lpstr>Introduction to You Decide</vt:lpstr>
      <vt:lpstr>What is Participatory Budgeting?</vt:lpstr>
      <vt:lpstr>Key stages of PB </vt:lpstr>
      <vt:lpstr>You Decide – Carbon Offset Fund</vt:lpstr>
      <vt:lpstr> Pot 1 - £400,000  </vt:lpstr>
      <vt:lpstr>                 C02GO – Pot 1 possible ideas</vt:lpstr>
      <vt:lpstr>POT 2: £100,000 Education and Awareness to Reduce the Carbon Footprint in Brent </vt:lpstr>
      <vt:lpstr>Timeline – Key Dates for your diary</vt:lpstr>
      <vt:lpstr>You Decide NCIL</vt:lpstr>
      <vt:lpstr>Criteria</vt:lpstr>
      <vt:lpstr>What to expect ahead of the Decision Days later in 2022? (example question from 29.01.22)</vt:lpstr>
      <vt:lpstr>Do you want to be part of the next resident-led panel group?</vt:lpstr>
      <vt:lpstr>New Eco Grant - Together Towards Zero - £50,000</vt:lpstr>
      <vt:lpstr>Criteria</vt:lpstr>
      <vt:lpstr>Criteria</vt:lpstr>
      <vt:lpstr>Together Towards Zero – projects &amp; initiatives up to £1,000</vt:lpstr>
      <vt:lpstr>Together Towards Zero – Next steps Plan and submit your project ideas!</vt:lpstr>
      <vt:lpstr>How can you help?</vt:lpstr>
      <vt:lpstr>Any questions?  ecogrants@brent.gov.uk</vt:lpstr>
      <vt:lpstr>Any questions?  youdecide@brent.gov.uk</vt:lpstr>
    </vt:vector>
  </TitlesOfParts>
  <Company>LBB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Participatory Budgeting</dc:title>
  <dc:creator>Randall, Kunjal</dc:creator>
  <cp:lastModifiedBy>Miguel, Andreia</cp:lastModifiedBy>
  <cp:revision>226</cp:revision>
  <dcterms:created xsi:type="dcterms:W3CDTF">2021-08-13T09:10:54Z</dcterms:created>
  <dcterms:modified xsi:type="dcterms:W3CDTF">2022-02-02T11:22:44Z</dcterms:modified>
</cp:coreProperties>
</file>