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5" r:id="rId1"/>
  </p:sldMasterIdLst>
  <p:sldIdLst>
    <p:sldId id="256" r:id="rId2"/>
    <p:sldId id="268" r:id="rId3"/>
    <p:sldId id="257" r:id="rId4"/>
    <p:sldId id="264" r:id="rId5"/>
    <p:sldId id="262" r:id="rId6"/>
    <p:sldId id="269" r:id="rId7"/>
    <p:sldId id="263" r:id="rId8"/>
    <p:sldId id="27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55"/>
  </p:normalViewPr>
  <p:slideViewPr>
    <p:cSldViewPr snapToGrid="0" snapToObjects="1">
      <p:cViewPr varScale="1">
        <p:scale>
          <a:sx n="89" d="100"/>
          <a:sy n="89" d="100"/>
        </p:scale>
        <p:origin x="89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78AC96-04FF-A646-A778-4ECD06283C5A}" type="doc">
      <dgm:prSet loTypeId="urn:microsoft.com/office/officeart/2005/8/layout/chevron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A1136D4-F797-064B-BCC5-1F157981F6FE}">
      <dgm:prSet phldrT="[Text]"/>
      <dgm:spPr/>
      <dgm:t>
        <a:bodyPr/>
        <a:lstStyle/>
        <a:p>
          <a:r>
            <a:rPr lang="en-GB"/>
            <a:t>July- August</a:t>
          </a:r>
        </a:p>
      </dgm:t>
    </dgm:pt>
    <dgm:pt modelId="{0AFCDBC7-4BEF-FF49-BE5E-7FF004713656}" type="parTrans" cxnId="{218BCCAC-0CB1-BC4E-B69D-BA44E2817BA9}">
      <dgm:prSet/>
      <dgm:spPr/>
      <dgm:t>
        <a:bodyPr/>
        <a:lstStyle/>
        <a:p>
          <a:endParaRPr lang="en-GB"/>
        </a:p>
      </dgm:t>
    </dgm:pt>
    <dgm:pt modelId="{7422E9AF-866F-B24B-B97A-08E04C76B8C1}" type="sibTrans" cxnId="{218BCCAC-0CB1-BC4E-B69D-BA44E2817BA9}">
      <dgm:prSet/>
      <dgm:spPr/>
      <dgm:t>
        <a:bodyPr/>
        <a:lstStyle/>
        <a:p>
          <a:endParaRPr lang="en-GB"/>
        </a:p>
      </dgm:t>
    </dgm:pt>
    <dgm:pt modelId="{9B37B204-946A-1C46-BAE0-FA838502C725}">
      <dgm:prSet phldrT="[Text]"/>
      <dgm:spPr/>
      <dgm:t>
        <a:bodyPr/>
        <a:lstStyle/>
        <a:p>
          <a:r>
            <a:rPr lang="en-GB"/>
            <a:t>Members visit YBF website where they can read guidance and access the application form</a:t>
          </a:r>
        </a:p>
      </dgm:t>
    </dgm:pt>
    <dgm:pt modelId="{515F341C-F5DA-D34D-B12D-FE16AB4CCE65}" type="parTrans" cxnId="{40887E66-34EC-EA49-8242-C70D494BD156}">
      <dgm:prSet/>
      <dgm:spPr/>
      <dgm:t>
        <a:bodyPr/>
        <a:lstStyle/>
        <a:p>
          <a:endParaRPr lang="en-GB"/>
        </a:p>
      </dgm:t>
    </dgm:pt>
    <dgm:pt modelId="{99608FAD-48BB-F748-AEB8-DA7E059B0C59}" type="sibTrans" cxnId="{40887E66-34EC-EA49-8242-C70D494BD156}">
      <dgm:prSet/>
      <dgm:spPr/>
      <dgm:t>
        <a:bodyPr/>
        <a:lstStyle/>
        <a:p>
          <a:endParaRPr lang="en-GB"/>
        </a:p>
      </dgm:t>
    </dgm:pt>
    <dgm:pt modelId="{79399004-381A-3640-B5C9-7FC5DD8EA3FD}">
      <dgm:prSet phldrT="[Text]"/>
      <dgm:spPr/>
      <dgm:t>
        <a:bodyPr/>
        <a:lstStyle/>
        <a:p>
          <a:r>
            <a:rPr lang="en-GB"/>
            <a:t>Members can request additional support if needed</a:t>
          </a:r>
        </a:p>
      </dgm:t>
    </dgm:pt>
    <dgm:pt modelId="{7C6102C3-8691-AB4C-A406-DA30F201B890}" type="parTrans" cxnId="{C0F54ED4-471B-F345-BF77-7C6B3FD234F3}">
      <dgm:prSet/>
      <dgm:spPr/>
      <dgm:t>
        <a:bodyPr/>
        <a:lstStyle/>
        <a:p>
          <a:endParaRPr lang="en-GB"/>
        </a:p>
      </dgm:t>
    </dgm:pt>
    <dgm:pt modelId="{4AAB292B-DAD5-CB42-ACB0-F72120A9BC7D}" type="sibTrans" cxnId="{C0F54ED4-471B-F345-BF77-7C6B3FD234F3}">
      <dgm:prSet/>
      <dgm:spPr/>
      <dgm:t>
        <a:bodyPr/>
        <a:lstStyle/>
        <a:p>
          <a:endParaRPr lang="en-GB"/>
        </a:p>
      </dgm:t>
    </dgm:pt>
    <dgm:pt modelId="{4E45683B-0646-7D48-A925-72A97237DBF1}">
      <dgm:prSet phldrT="[Text]"/>
      <dgm:spPr/>
      <dgm:t>
        <a:bodyPr/>
        <a:lstStyle/>
        <a:p>
          <a:r>
            <a:rPr lang="en-GB"/>
            <a:t>August</a:t>
          </a:r>
        </a:p>
      </dgm:t>
    </dgm:pt>
    <dgm:pt modelId="{2FA8A1EA-834D-944F-958F-85E0D92579B9}" type="parTrans" cxnId="{A2235362-FC0D-4449-BF8F-3F5A64A30065}">
      <dgm:prSet/>
      <dgm:spPr/>
      <dgm:t>
        <a:bodyPr/>
        <a:lstStyle/>
        <a:p>
          <a:endParaRPr lang="en-GB"/>
        </a:p>
      </dgm:t>
    </dgm:pt>
    <dgm:pt modelId="{084A9953-C62B-E446-9E0B-ECC1C18B8BA2}" type="sibTrans" cxnId="{A2235362-FC0D-4449-BF8F-3F5A64A30065}">
      <dgm:prSet/>
      <dgm:spPr/>
      <dgm:t>
        <a:bodyPr/>
        <a:lstStyle/>
        <a:p>
          <a:endParaRPr lang="en-GB"/>
        </a:p>
      </dgm:t>
    </dgm:pt>
    <dgm:pt modelId="{09BB2FE9-B1D8-D948-B657-FDF842412BF5}">
      <dgm:prSet phldrT="[Text]"/>
      <dgm:spPr/>
      <dgm:t>
        <a:bodyPr/>
        <a:lstStyle/>
        <a:p>
          <a:r>
            <a:rPr lang="en-GB"/>
            <a:t>Young Brent Foundation's Grants Manager will carry out an eligibility check to ensure organisations are eligible and fit criteria.</a:t>
          </a:r>
        </a:p>
      </dgm:t>
    </dgm:pt>
    <dgm:pt modelId="{EFABC0C0-0BFB-2D43-B180-E2ACA89D4347}" type="parTrans" cxnId="{5E905C8A-F2C1-F848-85FF-B691EDE32C7D}">
      <dgm:prSet/>
      <dgm:spPr/>
      <dgm:t>
        <a:bodyPr/>
        <a:lstStyle/>
        <a:p>
          <a:endParaRPr lang="en-GB"/>
        </a:p>
      </dgm:t>
    </dgm:pt>
    <dgm:pt modelId="{799221FD-06C2-4640-8D27-910BF3606690}" type="sibTrans" cxnId="{5E905C8A-F2C1-F848-85FF-B691EDE32C7D}">
      <dgm:prSet/>
      <dgm:spPr/>
      <dgm:t>
        <a:bodyPr/>
        <a:lstStyle/>
        <a:p>
          <a:endParaRPr lang="en-GB"/>
        </a:p>
      </dgm:t>
    </dgm:pt>
    <dgm:pt modelId="{35687E22-6CC5-D74E-9CBB-281D36FA7554}">
      <dgm:prSet phldrT="[Text]"/>
      <dgm:spPr/>
      <dgm:t>
        <a:bodyPr/>
        <a:lstStyle/>
        <a:p>
          <a:r>
            <a:rPr lang="en-GB"/>
            <a:t>Approved applications are submitted for review to the Wellbeing &amp; Resilience Fund Panel which will comprise of representative from Young Ambassadors, YBF, NHS CNWL</a:t>
          </a:r>
        </a:p>
      </dgm:t>
    </dgm:pt>
    <dgm:pt modelId="{C2ACE30B-ADF0-B148-A8A9-FA7ED45022C7}" type="parTrans" cxnId="{556F5E96-3C35-584F-8D58-83E114EE88A9}">
      <dgm:prSet/>
      <dgm:spPr/>
      <dgm:t>
        <a:bodyPr/>
        <a:lstStyle/>
        <a:p>
          <a:endParaRPr lang="en-GB"/>
        </a:p>
      </dgm:t>
    </dgm:pt>
    <dgm:pt modelId="{1051D08D-5EB8-1F4D-AD53-7F8B8A34EE40}" type="sibTrans" cxnId="{556F5E96-3C35-584F-8D58-83E114EE88A9}">
      <dgm:prSet/>
      <dgm:spPr/>
      <dgm:t>
        <a:bodyPr/>
        <a:lstStyle/>
        <a:p>
          <a:endParaRPr lang="en-GB"/>
        </a:p>
      </dgm:t>
    </dgm:pt>
    <dgm:pt modelId="{6076B327-B8F2-0B4C-B6F9-81CEF99124BE}">
      <dgm:prSet phldrT="[Text]"/>
      <dgm:spPr/>
      <dgm:t>
        <a:bodyPr/>
        <a:lstStyle/>
        <a:p>
          <a:r>
            <a:rPr lang="en-GB"/>
            <a:t>Dec - onwards</a:t>
          </a:r>
        </a:p>
      </dgm:t>
    </dgm:pt>
    <dgm:pt modelId="{C358ACAF-4410-264A-B478-6F333D99D6B9}" type="parTrans" cxnId="{8B4A1CC9-E325-F54F-810C-5462AC446940}">
      <dgm:prSet/>
      <dgm:spPr/>
      <dgm:t>
        <a:bodyPr/>
        <a:lstStyle/>
        <a:p>
          <a:endParaRPr lang="en-GB"/>
        </a:p>
      </dgm:t>
    </dgm:pt>
    <dgm:pt modelId="{3D7AEE97-7460-2C46-868B-6CAE8B430E7C}" type="sibTrans" cxnId="{8B4A1CC9-E325-F54F-810C-5462AC446940}">
      <dgm:prSet/>
      <dgm:spPr/>
      <dgm:t>
        <a:bodyPr/>
        <a:lstStyle/>
        <a:p>
          <a:endParaRPr lang="en-GB"/>
        </a:p>
      </dgm:t>
    </dgm:pt>
    <dgm:pt modelId="{64E913E4-E057-E945-900B-C3D5F8E7D74E}">
      <dgm:prSet phldrT="[Text]"/>
      <dgm:spPr/>
      <dgm:t>
        <a:bodyPr/>
        <a:lstStyle/>
        <a:p>
          <a:r>
            <a:rPr lang="en-GB"/>
            <a:t>Communicating - YBF</a:t>
          </a:r>
        </a:p>
      </dgm:t>
    </dgm:pt>
    <dgm:pt modelId="{66C1C7B9-AE14-6649-85E6-99CF32447141}" type="parTrans" cxnId="{BD7A6242-A671-7447-A8E7-BEE0BBE4B6C6}">
      <dgm:prSet/>
      <dgm:spPr/>
      <dgm:t>
        <a:bodyPr/>
        <a:lstStyle/>
        <a:p>
          <a:endParaRPr lang="en-GB"/>
        </a:p>
      </dgm:t>
    </dgm:pt>
    <dgm:pt modelId="{E0FA28B7-58E5-964F-B723-9605A8396C63}" type="sibTrans" cxnId="{BD7A6242-A671-7447-A8E7-BEE0BBE4B6C6}">
      <dgm:prSet/>
      <dgm:spPr/>
      <dgm:t>
        <a:bodyPr/>
        <a:lstStyle/>
        <a:p>
          <a:endParaRPr lang="en-GB"/>
        </a:p>
      </dgm:t>
    </dgm:pt>
    <dgm:pt modelId="{2CD32224-2AE1-E24C-BDED-DDF2D527A0F9}">
      <dgm:prSet phldrT="[Text]"/>
      <dgm:spPr/>
      <dgm:t>
        <a:bodyPr/>
        <a:lstStyle/>
        <a:p>
          <a:r>
            <a:rPr lang="en-GB"/>
            <a:t>Learning - YBF</a:t>
          </a:r>
        </a:p>
      </dgm:t>
    </dgm:pt>
    <dgm:pt modelId="{98A0DD78-134C-B444-97D2-3519168083EB}" type="parTrans" cxnId="{BCA4ED3B-3E28-1448-A665-8E6480806100}">
      <dgm:prSet/>
      <dgm:spPr/>
      <dgm:t>
        <a:bodyPr/>
        <a:lstStyle/>
        <a:p>
          <a:endParaRPr lang="en-GB"/>
        </a:p>
      </dgm:t>
    </dgm:pt>
    <dgm:pt modelId="{87699306-4FEA-AC4F-AB77-403B9F508D1A}" type="sibTrans" cxnId="{BCA4ED3B-3E28-1448-A665-8E6480806100}">
      <dgm:prSet/>
      <dgm:spPr/>
      <dgm:t>
        <a:bodyPr/>
        <a:lstStyle/>
        <a:p>
          <a:endParaRPr lang="en-GB"/>
        </a:p>
      </dgm:t>
    </dgm:pt>
    <dgm:pt modelId="{BD877F79-05FD-9349-97DC-3BB1E1C5A2D0}">
      <dgm:prSet phldrT="[Text]"/>
      <dgm:spPr/>
      <dgm:t>
        <a:bodyPr/>
        <a:lstStyle/>
        <a:p>
          <a:r>
            <a:rPr lang="en-GB"/>
            <a:t>Members submit application form</a:t>
          </a:r>
        </a:p>
      </dgm:t>
    </dgm:pt>
    <dgm:pt modelId="{98D18485-D352-1B47-8A75-35A82266D35D}" type="parTrans" cxnId="{3E12C902-B145-BC47-B338-3723C3B9F5B7}">
      <dgm:prSet/>
      <dgm:spPr/>
      <dgm:t>
        <a:bodyPr/>
        <a:lstStyle/>
        <a:p>
          <a:endParaRPr lang="en-GB"/>
        </a:p>
      </dgm:t>
    </dgm:pt>
    <dgm:pt modelId="{FEA57E78-EFC0-CA42-819B-68F9A3A870C6}" type="sibTrans" cxnId="{3E12C902-B145-BC47-B338-3723C3B9F5B7}">
      <dgm:prSet/>
      <dgm:spPr/>
      <dgm:t>
        <a:bodyPr/>
        <a:lstStyle/>
        <a:p>
          <a:endParaRPr lang="en-GB"/>
        </a:p>
      </dgm:t>
    </dgm:pt>
    <dgm:pt modelId="{8F3B0D73-AD7B-DF41-81B9-5C383E3CA1A6}">
      <dgm:prSet phldrT="[Text]"/>
      <dgm:spPr/>
      <dgm:t>
        <a:bodyPr/>
        <a:lstStyle/>
        <a:p>
          <a:r>
            <a:rPr lang="en-GB"/>
            <a:t>Reporting - YBF</a:t>
          </a:r>
        </a:p>
      </dgm:t>
    </dgm:pt>
    <dgm:pt modelId="{9CC20C32-B55A-4B4E-843C-7AD815128F0B}" type="parTrans" cxnId="{FE91E91A-121C-704F-A0E0-7C6F31B63672}">
      <dgm:prSet/>
      <dgm:spPr/>
      <dgm:t>
        <a:bodyPr/>
        <a:lstStyle/>
        <a:p>
          <a:endParaRPr lang="en-GB"/>
        </a:p>
      </dgm:t>
    </dgm:pt>
    <dgm:pt modelId="{FE4A9414-79AB-034A-B481-FE9A4355C384}" type="sibTrans" cxnId="{FE91E91A-121C-704F-A0E0-7C6F31B63672}">
      <dgm:prSet/>
      <dgm:spPr/>
      <dgm:t>
        <a:bodyPr/>
        <a:lstStyle/>
        <a:p>
          <a:endParaRPr lang="en-GB"/>
        </a:p>
      </dgm:t>
    </dgm:pt>
    <dgm:pt modelId="{2D492C3F-967D-0D4C-A647-E22AC416AB74}" type="pres">
      <dgm:prSet presAssocID="{1D78AC96-04FF-A646-A778-4ECD06283C5A}" presName="linearFlow" presStyleCnt="0">
        <dgm:presLayoutVars>
          <dgm:dir/>
          <dgm:animLvl val="lvl"/>
          <dgm:resizeHandles val="exact"/>
        </dgm:presLayoutVars>
      </dgm:prSet>
      <dgm:spPr/>
    </dgm:pt>
    <dgm:pt modelId="{D5DCCCE0-5C52-554E-B1BE-06C858BF9ABD}" type="pres">
      <dgm:prSet presAssocID="{BA1136D4-F797-064B-BCC5-1F157981F6FE}" presName="composite" presStyleCnt="0"/>
      <dgm:spPr/>
    </dgm:pt>
    <dgm:pt modelId="{D3FEFBC5-441B-7E4A-821F-D00EF7FAD82D}" type="pres">
      <dgm:prSet presAssocID="{BA1136D4-F797-064B-BCC5-1F157981F6FE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366AB3F4-8E8F-EE4C-86A0-20863F8DF657}" type="pres">
      <dgm:prSet presAssocID="{BA1136D4-F797-064B-BCC5-1F157981F6FE}" presName="descendantText" presStyleLbl="alignAcc1" presStyleIdx="0" presStyleCnt="3">
        <dgm:presLayoutVars>
          <dgm:bulletEnabled val="1"/>
        </dgm:presLayoutVars>
      </dgm:prSet>
      <dgm:spPr/>
    </dgm:pt>
    <dgm:pt modelId="{01A855A1-F86F-FB4F-BEAB-96193927E3B4}" type="pres">
      <dgm:prSet presAssocID="{7422E9AF-866F-B24B-B97A-08E04C76B8C1}" presName="sp" presStyleCnt="0"/>
      <dgm:spPr/>
    </dgm:pt>
    <dgm:pt modelId="{F5946E3B-7B09-234C-96E5-2A8508CA64E9}" type="pres">
      <dgm:prSet presAssocID="{4E45683B-0646-7D48-A925-72A97237DBF1}" presName="composite" presStyleCnt="0"/>
      <dgm:spPr/>
    </dgm:pt>
    <dgm:pt modelId="{CAC6B3B6-79F3-B94F-BD0E-3F98527EEDC8}" type="pres">
      <dgm:prSet presAssocID="{4E45683B-0646-7D48-A925-72A97237DBF1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D8209490-460B-9245-B7D2-593143E3A344}" type="pres">
      <dgm:prSet presAssocID="{4E45683B-0646-7D48-A925-72A97237DBF1}" presName="descendantText" presStyleLbl="alignAcc1" presStyleIdx="1" presStyleCnt="3">
        <dgm:presLayoutVars>
          <dgm:bulletEnabled val="1"/>
        </dgm:presLayoutVars>
      </dgm:prSet>
      <dgm:spPr/>
    </dgm:pt>
    <dgm:pt modelId="{B4C53E9D-99F5-E34B-919D-AE0C80A6BDF9}" type="pres">
      <dgm:prSet presAssocID="{084A9953-C62B-E446-9E0B-ECC1C18B8BA2}" presName="sp" presStyleCnt="0"/>
      <dgm:spPr/>
    </dgm:pt>
    <dgm:pt modelId="{6582A333-CA27-8A4F-B3F3-366A6FE048D1}" type="pres">
      <dgm:prSet presAssocID="{6076B327-B8F2-0B4C-B6F9-81CEF99124BE}" presName="composite" presStyleCnt="0"/>
      <dgm:spPr/>
    </dgm:pt>
    <dgm:pt modelId="{D3C3219A-5748-914E-8299-FE95B511A606}" type="pres">
      <dgm:prSet presAssocID="{6076B327-B8F2-0B4C-B6F9-81CEF99124BE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108F1146-AF54-B445-917C-37F9314644AD}" type="pres">
      <dgm:prSet presAssocID="{6076B327-B8F2-0B4C-B6F9-81CEF99124BE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3E12C902-B145-BC47-B338-3723C3B9F5B7}" srcId="{BA1136D4-F797-064B-BCC5-1F157981F6FE}" destId="{BD877F79-05FD-9349-97DC-3BB1E1C5A2D0}" srcOrd="2" destOrd="0" parTransId="{98D18485-D352-1B47-8A75-35A82266D35D}" sibTransId="{FEA57E78-EFC0-CA42-819B-68F9A3A870C6}"/>
    <dgm:cxn modelId="{FE91E91A-121C-704F-A0E0-7C6F31B63672}" srcId="{6076B327-B8F2-0B4C-B6F9-81CEF99124BE}" destId="{8F3B0D73-AD7B-DF41-81B9-5C383E3CA1A6}" srcOrd="1" destOrd="0" parTransId="{9CC20C32-B55A-4B4E-843C-7AD815128F0B}" sibTransId="{FE4A9414-79AB-034A-B481-FE9A4355C384}"/>
    <dgm:cxn modelId="{EB25CC30-5D50-634C-8882-5EC647215360}" type="presOf" srcId="{35687E22-6CC5-D74E-9CBB-281D36FA7554}" destId="{D8209490-460B-9245-B7D2-593143E3A344}" srcOrd="0" destOrd="1" presId="urn:microsoft.com/office/officeart/2005/8/layout/chevron2"/>
    <dgm:cxn modelId="{6C665F3A-2EF5-8A44-96DA-E068731C4EEE}" type="presOf" srcId="{BA1136D4-F797-064B-BCC5-1F157981F6FE}" destId="{D3FEFBC5-441B-7E4A-821F-D00EF7FAD82D}" srcOrd="0" destOrd="0" presId="urn:microsoft.com/office/officeart/2005/8/layout/chevron2"/>
    <dgm:cxn modelId="{BCA4ED3B-3E28-1448-A665-8E6480806100}" srcId="{6076B327-B8F2-0B4C-B6F9-81CEF99124BE}" destId="{2CD32224-2AE1-E24C-BDED-DDF2D527A0F9}" srcOrd="2" destOrd="0" parTransId="{98A0DD78-134C-B444-97D2-3519168083EB}" sibTransId="{87699306-4FEA-AC4F-AB77-403B9F508D1A}"/>
    <dgm:cxn modelId="{BD7A6242-A671-7447-A8E7-BEE0BBE4B6C6}" srcId="{6076B327-B8F2-0B4C-B6F9-81CEF99124BE}" destId="{64E913E4-E057-E945-900B-C3D5F8E7D74E}" srcOrd="0" destOrd="0" parTransId="{66C1C7B9-AE14-6649-85E6-99CF32447141}" sibTransId="{E0FA28B7-58E5-964F-B723-9605A8396C63}"/>
    <dgm:cxn modelId="{59D1A843-24F5-344A-87B5-C38C6E88238B}" type="presOf" srcId="{4E45683B-0646-7D48-A925-72A97237DBF1}" destId="{CAC6B3B6-79F3-B94F-BD0E-3F98527EEDC8}" srcOrd="0" destOrd="0" presId="urn:microsoft.com/office/officeart/2005/8/layout/chevron2"/>
    <dgm:cxn modelId="{CF15BF4E-253E-8542-88B6-6C950A8EAA10}" type="presOf" srcId="{BD877F79-05FD-9349-97DC-3BB1E1C5A2D0}" destId="{366AB3F4-8E8F-EE4C-86A0-20863F8DF657}" srcOrd="0" destOrd="2" presId="urn:microsoft.com/office/officeart/2005/8/layout/chevron2"/>
    <dgm:cxn modelId="{13AC4856-2E36-2E44-A9E6-AB1607607AF8}" type="presOf" srcId="{9B37B204-946A-1C46-BAE0-FA838502C725}" destId="{366AB3F4-8E8F-EE4C-86A0-20863F8DF657}" srcOrd="0" destOrd="0" presId="urn:microsoft.com/office/officeart/2005/8/layout/chevron2"/>
    <dgm:cxn modelId="{A2235362-FC0D-4449-BF8F-3F5A64A30065}" srcId="{1D78AC96-04FF-A646-A778-4ECD06283C5A}" destId="{4E45683B-0646-7D48-A925-72A97237DBF1}" srcOrd="1" destOrd="0" parTransId="{2FA8A1EA-834D-944F-958F-85E0D92579B9}" sibTransId="{084A9953-C62B-E446-9E0B-ECC1C18B8BA2}"/>
    <dgm:cxn modelId="{40887E66-34EC-EA49-8242-C70D494BD156}" srcId="{BA1136D4-F797-064B-BCC5-1F157981F6FE}" destId="{9B37B204-946A-1C46-BAE0-FA838502C725}" srcOrd="0" destOrd="0" parTransId="{515F341C-F5DA-D34D-B12D-FE16AB4CCE65}" sibTransId="{99608FAD-48BB-F748-AEB8-DA7E059B0C59}"/>
    <dgm:cxn modelId="{24390271-E9F5-524A-A052-3411EEF497EE}" type="presOf" srcId="{09BB2FE9-B1D8-D948-B657-FDF842412BF5}" destId="{D8209490-460B-9245-B7D2-593143E3A344}" srcOrd="0" destOrd="0" presId="urn:microsoft.com/office/officeart/2005/8/layout/chevron2"/>
    <dgm:cxn modelId="{188DBE77-0BBD-5E4F-85D7-5C56DEF92639}" type="presOf" srcId="{79399004-381A-3640-B5C9-7FC5DD8EA3FD}" destId="{366AB3F4-8E8F-EE4C-86A0-20863F8DF657}" srcOrd="0" destOrd="1" presId="urn:microsoft.com/office/officeart/2005/8/layout/chevron2"/>
    <dgm:cxn modelId="{5E905C8A-F2C1-F848-85FF-B691EDE32C7D}" srcId="{4E45683B-0646-7D48-A925-72A97237DBF1}" destId="{09BB2FE9-B1D8-D948-B657-FDF842412BF5}" srcOrd="0" destOrd="0" parTransId="{EFABC0C0-0BFB-2D43-B180-E2ACA89D4347}" sibTransId="{799221FD-06C2-4640-8D27-910BF3606690}"/>
    <dgm:cxn modelId="{9F31438E-A0C2-F945-8B8F-5DF21E21039F}" type="presOf" srcId="{2CD32224-2AE1-E24C-BDED-DDF2D527A0F9}" destId="{108F1146-AF54-B445-917C-37F9314644AD}" srcOrd="0" destOrd="2" presId="urn:microsoft.com/office/officeart/2005/8/layout/chevron2"/>
    <dgm:cxn modelId="{EFAB4C93-8159-514D-BD19-73F664BE63AB}" type="presOf" srcId="{6076B327-B8F2-0B4C-B6F9-81CEF99124BE}" destId="{D3C3219A-5748-914E-8299-FE95B511A606}" srcOrd="0" destOrd="0" presId="urn:microsoft.com/office/officeart/2005/8/layout/chevron2"/>
    <dgm:cxn modelId="{556F5E96-3C35-584F-8D58-83E114EE88A9}" srcId="{4E45683B-0646-7D48-A925-72A97237DBF1}" destId="{35687E22-6CC5-D74E-9CBB-281D36FA7554}" srcOrd="1" destOrd="0" parTransId="{C2ACE30B-ADF0-B148-A8A9-FA7ED45022C7}" sibTransId="{1051D08D-5EB8-1F4D-AD53-7F8B8A34EE40}"/>
    <dgm:cxn modelId="{218BCCAC-0CB1-BC4E-B69D-BA44E2817BA9}" srcId="{1D78AC96-04FF-A646-A778-4ECD06283C5A}" destId="{BA1136D4-F797-064B-BCC5-1F157981F6FE}" srcOrd="0" destOrd="0" parTransId="{0AFCDBC7-4BEF-FF49-BE5E-7FF004713656}" sibTransId="{7422E9AF-866F-B24B-B97A-08E04C76B8C1}"/>
    <dgm:cxn modelId="{8B4A1CC9-E325-F54F-810C-5462AC446940}" srcId="{1D78AC96-04FF-A646-A778-4ECD06283C5A}" destId="{6076B327-B8F2-0B4C-B6F9-81CEF99124BE}" srcOrd="2" destOrd="0" parTransId="{C358ACAF-4410-264A-B478-6F333D99D6B9}" sibTransId="{3D7AEE97-7460-2C46-868B-6CAE8B430E7C}"/>
    <dgm:cxn modelId="{2F8A11D4-08A1-9F4B-AFB5-053134954E88}" type="presOf" srcId="{1D78AC96-04FF-A646-A778-4ECD06283C5A}" destId="{2D492C3F-967D-0D4C-A647-E22AC416AB74}" srcOrd="0" destOrd="0" presId="urn:microsoft.com/office/officeart/2005/8/layout/chevron2"/>
    <dgm:cxn modelId="{C0F54ED4-471B-F345-BF77-7C6B3FD234F3}" srcId="{BA1136D4-F797-064B-BCC5-1F157981F6FE}" destId="{79399004-381A-3640-B5C9-7FC5DD8EA3FD}" srcOrd="1" destOrd="0" parTransId="{7C6102C3-8691-AB4C-A406-DA30F201B890}" sibTransId="{4AAB292B-DAD5-CB42-ACB0-F72120A9BC7D}"/>
    <dgm:cxn modelId="{D86EC2D4-A86A-474D-A2DC-F782CBFEE1F5}" type="presOf" srcId="{64E913E4-E057-E945-900B-C3D5F8E7D74E}" destId="{108F1146-AF54-B445-917C-37F9314644AD}" srcOrd="0" destOrd="0" presId="urn:microsoft.com/office/officeart/2005/8/layout/chevron2"/>
    <dgm:cxn modelId="{724F69DE-BE33-7D49-8E16-F7983A21F44D}" type="presOf" srcId="{8F3B0D73-AD7B-DF41-81B9-5C383E3CA1A6}" destId="{108F1146-AF54-B445-917C-37F9314644AD}" srcOrd="0" destOrd="1" presId="urn:microsoft.com/office/officeart/2005/8/layout/chevron2"/>
    <dgm:cxn modelId="{3E1B3387-FCB3-0643-A1A4-4CBC059FF970}" type="presParOf" srcId="{2D492C3F-967D-0D4C-A647-E22AC416AB74}" destId="{D5DCCCE0-5C52-554E-B1BE-06C858BF9ABD}" srcOrd="0" destOrd="0" presId="urn:microsoft.com/office/officeart/2005/8/layout/chevron2"/>
    <dgm:cxn modelId="{8785BFC4-7081-C44D-86A6-80E2A6F3FF03}" type="presParOf" srcId="{D5DCCCE0-5C52-554E-B1BE-06C858BF9ABD}" destId="{D3FEFBC5-441B-7E4A-821F-D00EF7FAD82D}" srcOrd="0" destOrd="0" presId="urn:microsoft.com/office/officeart/2005/8/layout/chevron2"/>
    <dgm:cxn modelId="{3F1DABD3-CF0E-CE48-A468-60A08BE25FC1}" type="presParOf" srcId="{D5DCCCE0-5C52-554E-B1BE-06C858BF9ABD}" destId="{366AB3F4-8E8F-EE4C-86A0-20863F8DF657}" srcOrd="1" destOrd="0" presId="urn:microsoft.com/office/officeart/2005/8/layout/chevron2"/>
    <dgm:cxn modelId="{28DC6C43-8B1B-AF4A-940B-0A67513D6100}" type="presParOf" srcId="{2D492C3F-967D-0D4C-A647-E22AC416AB74}" destId="{01A855A1-F86F-FB4F-BEAB-96193927E3B4}" srcOrd="1" destOrd="0" presId="urn:microsoft.com/office/officeart/2005/8/layout/chevron2"/>
    <dgm:cxn modelId="{A6518A34-4E1E-F847-84D6-1DC3B5553767}" type="presParOf" srcId="{2D492C3F-967D-0D4C-A647-E22AC416AB74}" destId="{F5946E3B-7B09-234C-96E5-2A8508CA64E9}" srcOrd="2" destOrd="0" presId="urn:microsoft.com/office/officeart/2005/8/layout/chevron2"/>
    <dgm:cxn modelId="{D762049C-62F1-454C-8597-2192819E962A}" type="presParOf" srcId="{F5946E3B-7B09-234C-96E5-2A8508CA64E9}" destId="{CAC6B3B6-79F3-B94F-BD0E-3F98527EEDC8}" srcOrd="0" destOrd="0" presId="urn:microsoft.com/office/officeart/2005/8/layout/chevron2"/>
    <dgm:cxn modelId="{2520A025-FAC4-B246-A4FC-1A0F9F470138}" type="presParOf" srcId="{F5946E3B-7B09-234C-96E5-2A8508CA64E9}" destId="{D8209490-460B-9245-B7D2-593143E3A344}" srcOrd="1" destOrd="0" presId="urn:microsoft.com/office/officeart/2005/8/layout/chevron2"/>
    <dgm:cxn modelId="{B2012D22-F696-3844-B1D8-48251587A43A}" type="presParOf" srcId="{2D492C3F-967D-0D4C-A647-E22AC416AB74}" destId="{B4C53E9D-99F5-E34B-919D-AE0C80A6BDF9}" srcOrd="3" destOrd="0" presId="urn:microsoft.com/office/officeart/2005/8/layout/chevron2"/>
    <dgm:cxn modelId="{93E779A5-7005-8E4D-AEF5-E7B246C88EA9}" type="presParOf" srcId="{2D492C3F-967D-0D4C-A647-E22AC416AB74}" destId="{6582A333-CA27-8A4F-B3F3-366A6FE048D1}" srcOrd="4" destOrd="0" presId="urn:microsoft.com/office/officeart/2005/8/layout/chevron2"/>
    <dgm:cxn modelId="{A623D0A7-9DC6-574B-B3FE-18E3A5DC740C}" type="presParOf" srcId="{6582A333-CA27-8A4F-B3F3-366A6FE048D1}" destId="{D3C3219A-5748-914E-8299-FE95B511A606}" srcOrd="0" destOrd="0" presId="urn:microsoft.com/office/officeart/2005/8/layout/chevron2"/>
    <dgm:cxn modelId="{B682F60F-3DE8-D54F-804C-0B5DB4BD6612}" type="presParOf" srcId="{6582A333-CA27-8A4F-B3F3-366A6FE048D1}" destId="{108F1146-AF54-B445-917C-37F9314644A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2BEC69-1639-482F-B191-CC73847E85F2}" type="doc">
      <dgm:prSet loTypeId="urn:microsoft.com/office/officeart/2016/7/layout/VerticalSolidAction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158BD00-83C9-411E-AB69-1977C3B0EADA}">
      <dgm:prSet/>
      <dgm:spPr/>
      <dgm:t>
        <a:bodyPr/>
        <a:lstStyle/>
        <a:p>
          <a:r>
            <a:rPr lang="en-US"/>
            <a:t>Be</a:t>
          </a:r>
        </a:p>
      </dgm:t>
    </dgm:pt>
    <dgm:pt modelId="{EE8069E2-5601-47CA-AC19-51B6022B1608}" type="parTrans" cxnId="{765ECF19-5117-4580-82D6-644CC4DED173}">
      <dgm:prSet/>
      <dgm:spPr/>
      <dgm:t>
        <a:bodyPr/>
        <a:lstStyle/>
        <a:p>
          <a:endParaRPr lang="en-US"/>
        </a:p>
      </dgm:t>
    </dgm:pt>
    <dgm:pt modelId="{B7842F68-EE8B-4E17-8A5F-2662D771256F}" type="sibTrans" cxnId="{765ECF19-5117-4580-82D6-644CC4DED173}">
      <dgm:prSet/>
      <dgm:spPr/>
      <dgm:t>
        <a:bodyPr/>
        <a:lstStyle/>
        <a:p>
          <a:endParaRPr lang="en-US"/>
        </a:p>
      </dgm:t>
    </dgm:pt>
    <dgm:pt modelId="{46B43A47-B564-4EE1-A62F-12446E9663B8}">
      <dgm:prSet/>
      <dgm:spPr/>
      <dgm:t>
        <a:bodyPr/>
        <a:lstStyle/>
        <a:p>
          <a:r>
            <a:rPr lang="en-US" dirty="0"/>
            <a:t>You must be a registered charity, including CIO’s (Charitable incorporated organisations) CIC. We will not accept applications from companies limited by shares.</a:t>
          </a:r>
        </a:p>
      </dgm:t>
    </dgm:pt>
    <dgm:pt modelId="{79DA2796-C3C1-49DD-99F7-3A7727173FD3}" type="parTrans" cxnId="{DA42E42F-C85A-4481-B074-DAA8CC843A91}">
      <dgm:prSet/>
      <dgm:spPr/>
      <dgm:t>
        <a:bodyPr/>
        <a:lstStyle/>
        <a:p>
          <a:endParaRPr lang="en-US"/>
        </a:p>
      </dgm:t>
    </dgm:pt>
    <dgm:pt modelId="{CC838767-68E0-41C2-93EC-87149EA04861}" type="sibTrans" cxnId="{DA42E42F-C85A-4481-B074-DAA8CC843A91}">
      <dgm:prSet/>
      <dgm:spPr/>
      <dgm:t>
        <a:bodyPr/>
        <a:lstStyle/>
        <a:p>
          <a:endParaRPr lang="en-US"/>
        </a:p>
      </dgm:t>
    </dgm:pt>
    <dgm:pt modelId="{3759BD19-90D2-4B68-9A2E-D2BF5EB52752}">
      <dgm:prSet/>
      <dgm:spPr/>
      <dgm:t>
        <a:bodyPr/>
        <a:lstStyle/>
        <a:p>
          <a:r>
            <a:rPr lang="en-US"/>
            <a:t>Work</a:t>
          </a:r>
        </a:p>
      </dgm:t>
    </dgm:pt>
    <dgm:pt modelId="{715F3EAF-5A38-4DED-83D1-C8754C0E4F1F}" type="parTrans" cxnId="{99B6C907-D4C7-4CA1-812D-EB4BE047C493}">
      <dgm:prSet/>
      <dgm:spPr/>
      <dgm:t>
        <a:bodyPr/>
        <a:lstStyle/>
        <a:p>
          <a:endParaRPr lang="en-US"/>
        </a:p>
      </dgm:t>
    </dgm:pt>
    <dgm:pt modelId="{2B003612-39B7-4089-BDFD-4396951497ED}" type="sibTrans" cxnId="{99B6C907-D4C7-4CA1-812D-EB4BE047C493}">
      <dgm:prSet/>
      <dgm:spPr/>
      <dgm:t>
        <a:bodyPr/>
        <a:lstStyle/>
        <a:p>
          <a:endParaRPr lang="en-US"/>
        </a:p>
      </dgm:t>
    </dgm:pt>
    <dgm:pt modelId="{17D9536A-8F37-44EE-9297-648044C16DCC}">
      <dgm:prSet/>
      <dgm:spPr/>
      <dgm:t>
        <a:bodyPr/>
        <a:lstStyle/>
        <a:p>
          <a:r>
            <a:rPr lang="en-US" dirty="0"/>
            <a:t>You must work to benefit children and young people in Brent aged 16-  25.</a:t>
          </a:r>
        </a:p>
      </dgm:t>
    </dgm:pt>
    <dgm:pt modelId="{B969EE90-8B45-49A5-9B06-F6590F0C492B}" type="parTrans" cxnId="{7FF03CFD-67D4-4753-BA96-F5348965AEC7}">
      <dgm:prSet/>
      <dgm:spPr/>
      <dgm:t>
        <a:bodyPr/>
        <a:lstStyle/>
        <a:p>
          <a:endParaRPr lang="en-US"/>
        </a:p>
      </dgm:t>
    </dgm:pt>
    <dgm:pt modelId="{585D90BA-07AE-494F-93CC-4B67F2187D12}" type="sibTrans" cxnId="{7FF03CFD-67D4-4753-BA96-F5348965AEC7}">
      <dgm:prSet/>
      <dgm:spPr/>
      <dgm:t>
        <a:bodyPr/>
        <a:lstStyle/>
        <a:p>
          <a:endParaRPr lang="en-US"/>
        </a:p>
      </dgm:t>
    </dgm:pt>
    <dgm:pt modelId="{99EFEC63-1723-406A-AD4C-F4ABE1AA49BC}">
      <dgm:prSet/>
      <dgm:spPr/>
      <dgm:t>
        <a:bodyPr/>
        <a:lstStyle/>
        <a:p>
          <a:r>
            <a:rPr lang="en-US"/>
            <a:t>Have</a:t>
          </a:r>
        </a:p>
      </dgm:t>
    </dgm:pt>
    <dgm:pt modelId="{D332F66B-6F9C-4958-A24A-E13CEFAE7A7E}" type="parTrans" cxnId="{2EB82FF9-540A-48B5-A6D2-78F2ED5D154E}">
      <dgm:prSet/>
      <dgm:spPr/>
      <dgm:t>
        <a:bodyPr/>
        <a:lstStyle/>
        <a:p>
          <a:endParaRPr lang="en-US"/>
        </a:p>
      </dgm:t>
    </dgm:pt>
    <dgm:pt modelId="{0A60D3E0-4ACD-442A-9928-C23348AEF43E}" type="sibTrans" cxnId="{2EB82FF9-540A-48B5-A6D2-78F2ED5D154E}">
      <dgm:prSet/>
      <dgm:spPr/>
      <dgm:t>
        <a:bodyPr/>
        <a:lstStyle/>
        <a:p>
          <a:endParaRPr lang="en-US"/>
        </a:p>
      </dgm:t>
    </dgm:pt>
    <dgm:pt modelId="{2888F600-041B-426B-BC7D-9C3E2C4741C7}">
      <dgm:prSet/>
      <dgm:spPr/>
      <dgm:t>
        <a:bodyPr/>
        <a:lstStyle/>
        <a:p>
          <a:r>
            <a:rPr lang="en-US"/>
            <a:t>You must have a bank account in the name of your organisation.</a:t>
          </a:r>
        </a:p>
      </dgm:t>
    </dgm:pt>
    <dgm:pt modelId="{865A14F0-72BA-4D34-B00A-E158904DBAC0}" type="parTrans" cxnId="{79E34A89-1977-4702-8100-DB9C2C6C1FC2}">
      <dgm:prSet/>
      <dgm:spPr/>
      <dgm:t>
        <a:bodyPr/>
        <a:lstStyle/>
        <a:p>
          <a:endParaRPr lang="en-US"/>
        </a:p>
      </dgm:t>
    </dgm:pt>
    <dgm:pt modelId="{9B58C140-6E68-4931-92D2-85C01D66AF29}" type="sibTrans" cxnId="{79E34A89-1977-4702-8100-DB9C2C6C1FC2}">
      <dgm:prSet/>
      <dgm:spPr/>
      <dgm:t>
        <a:bodyPr/>
        <a:lstStyle/>
        <a:p>
          <a:endParaRPr lang="en-US"/>
        </a:p>
      </dgm:t>
    </dgm:pt>
    <dgm:pt modelId="{7D2DE1A2-FB98-9A41-882E-748C3ADAC319}" type="pres">
      <dgm:prSet presAssocID="{B32BEC69-1639-482F-B191-CC73847E85F2}" presName="Name0" presStyleCnt="0">
        <dgm:presLayoutVars>
          <dgm:dir/>
          <dgm:animLvl val="lvl"/>
          <dgm:resizeHandles val="exact"/>
        </dgm:presLayoutVars>
      </dgm:prSet>
      <dgm:spPr/>
    </dgm:pt>
    <dgm:pt modelId="{6B64FAA0-3D9D-7841-960C-B9EDC2ECC0DE}" type="pres">
      <dgm:prSet presAssocID="{8158BD00-83C9-411E-AB69-1977C3B0EADA}" presName="linNode" presStyleCnt="0"/>
      <dgm:spPr/>
    </dgm:pt>
    <dgm:pt modelId="{1EDB6D47-DACF-1B45-BB78-D0B70E493A14}" type="pres">
      <dgm:prSet presAssocID="{8158BD00-83C9-411E-AB69-1977C3B0EADA}" presName="parentText" presStyleLbl="alignNode1" presStyleIdx="0" presStyleCnt="3">
        <dgm:presLayoutVars>
          <dgm:chMax val="1"/>
          <dgm:bulletEnabled/>
        </dgm:presLayoutVars>
      </dgm:prSet>
      <dgm:spPr/>
    </dgm:pt>
    <dgm:pt modelId="{D6884A5A-165E-DF48-9C66-7A2F40B5D069}" type="pres">
      <dgm:prSet presAssocID="{8158BD00-83C9-411E-AB69-1977C3B0EADA}" presName="descendantText" presStyleLbl="alignAccFollowNode1" presStyleIdx="0" presStyleCnt="3">
        <dgm:presLayoutVars>
          <dgm:bulletEnabled/>
        </dgm:presLayoutVars>
      </dgm:prSet>
      <dgm:spPr/>
    </dgm:pt>
    <dgm:pt modelId="{AAE46EA7-FD83-9D48-8A90-D90B93881CDB}" type="pres">
      <dgm:prSet presAssocID="{B7842F68-EE8B-4E17-8A5F-2662D771256F}" presName="sp" presStyleCnt="0"/>
      <dgm:spPr/>
    </dgm:pt>
    <dgm:pt modelId="{0C5155E0-D2EA-EB44-B19A-F1AF9FAE48D3}" type="pres">
      <dgm:prSet presAssocID="{3759BD19-90D2-4B68-9A2E-D2BF5EB52752}" presName="linNode" presStyleCnt="0"/>
      <dgm:spPr/>
    </dgm:pt>
    <dgm:pt modelId="{392C3795-B52C-3C43-B0AC-752CA428EAF0}" type="pres">
      <dgm:prSet presAssocID="{3759BD19-90D2-4B68-9A2E-D2BF5EB52752}" presName="parentText" presStyleLbl="alignNode1" presStyleIdx="1" presStyleCnt="3">
        <dgm:presLayoutVars>
          <dgm:chMax val="1"/>
          <dgm:bulletEnabled/>
        </dgm:presLayoutVars>
      </dgm:prSet>
      <dgm:spPr/>
    </dgm:pt>
    <dgm:pt modelId="{487FEBB7-BD04-244E-B20F-E9E3088823A3}" type="pres">
      <dgm:prSet presAssocID="{3759BD19-90D2-4B68-9A2E-D2BF5EB52752}" presName="descendantText" presStyleLbl="alignAccFollowNode1" presStyleIdx="1" presStyleCnt="3">
        <dgm:presLayoutVars>
          <dgm:bulletEnabled/>
        </dgm:presLayoutVars>
      </dgm:prSet>
      <dgm:spPr/>
    </dgm:pt>
    <dgm:pt modelId="{C98EF61D-CE88-3B46-A9BD-CBEBF13F05A5}" type="pres">
      <dgm:prSet presAssocID="{2B003612-39B7-4089-BDFD-4396951497ED}" presName="sp" presStyleCnt="0"/>
      <dgm:spPr/>
    </dgm:pt>
    <dgm:pt modelId="{1A789B95-2267-D04F-A8B6-E24399CF6F78}" type="pres">
      <dgm:prSet presAssocID="{99EFEC63-1723-406A-AD4C-F4ABE1AA49BC}" presName="linNode" presStyleCnt="0"/>
      <dgm:spPr/>
    </dgm:pt>
    <dgm:pt modelId="{EBB1ACDB-A4FA-0644-8C76-75872FEF0DDD}" type="pres">
      <dgm:prSet presAssocID="{99EFEC63-1723-406A-AD4C-F4ABE1AA49BC}" presName="parentText" presStyleLbl="alignNode1" presStyleIdx="2" presStyleCnt="3">
        <dgm:presLayoutVars>
          <dgm:chMax val="1"/>
          <dgm:bulletEnabled/>
        </dgm:presLayoutVars>
      </dgm:prSet>
      <dgm:spPr/>
    </dgm:pt>
    <dgm:pt modelId="{8B644D47-ED3D-3D4F-9A04-75711F98B496}" type="pres">
      <dgm:prSet presAssocID="{99EFEC63-1723-406A-AD4C-F4ABE1AA49BC}" presName="descendantText" presStyleLbl="alignAccFollowNode1" presStyleIdx="2" presStyleCnt="3">
        <dgm:presLayoutVars>
          <dgm:bulletEnabled/>
        </dgm:presLayoutVars>
      </dgm:prSet>
      <dgm:spPr/>
    </dgm:pt>
  </dgm:ptLst>
  <dgm:cxnLst>
    <dgm:cxn modelId="{99B6C907-D4C7-4CA1-812D-EB4BE047C493}" srcId="{B32BEC69-1639-482F-B191-CC73847E85F2}" destId="{3759BD19-90D2-4B68-9A2E-D2BF5EB52752}" srcOrd="1" destOrd="0" parTransId="{715F3EAF-5A38-4DED-83D1-C8754C0E4F1F}" sibTransId="{2B003612-39B7-4089-BDFD-4396951497ED}"/>
    <dgm:cxn modelId="{F5751115-5E5C-1A45-A54F-9AD82051C523}" type="presOf" srcId="{2888F600-041B-426B-BC7D-9C3E2C4741C7}" destId="{8B644D47-ED3D-3D4F-9A04-75711F98B496}" srcOrd="0" destOrd="0" presId="urn:microsoft.com/office/officeart/2016/7/layout/VerticalSolidActionList"/>
    <dgm:cxn modelId="{765ECF19-5117-4580-82D6-644CC4DED173}" srcId="{B32BEC69-1639-482F-B191-CC73847E85F2}" destId="{8158BD00-83C9-411E-AB69-1977C3B0EADA}" srcOrd="0" destOrd="0" parTransId="{EE8069E2-5601-47CA-AC19-51B6022B1608}" sibTransId="{B7842F68-EE8B-4E17-8A5F-2662D771256F}"/>
    <dgm:cxn modelId="{DA42E42F-C85A-4481-B074-DAA8CC843A91}" srcId="{8158BD00-83C9-411E-AB69-1977C3B0EADA}" destId="{46B43A47-B564-4EE1-A62F-12446E9663B8}" srcOrd="0" destOrd="0" parTransId="{79DA2796-C3C1-49DD-99F7-3A7727173FD3}" sibTransId="{CC838767-68E0-41C2-93EC-87149EA04861}"/>
    <dgm:cxn modelId="{11DA4D3F-26E2-0E49-9F11-85A440F51F0D}" type="presOf" srcId="{B32BEC69-1639-482F-B191-CC73847E85F2}" destId="{7D2DE1A2-FB98-9A41-882E-748C3ADAC319}" srcOrd="0" destOrd="0" presId="urn:microsoft.com/office/officeart/2016/7/layout/VerticalSolidActionList"/>
    <dgm:cxn modelId="{400F1262-73C3-8341-A3E0-7B4FFA9D163C}" type="presOf" srcId="{99EFEC63-1723-406A-AD4C-F4ABE1AA49BC}" destId="{EBB1ACDB-A4FA-0644-8C76-75872FEF0DDD}" srcOrd="0" destOrd="0" presId="urn:microsoft.com/office/officeart/2016/7/layout/VerticalSolidActionList"/>
    <dgm:cxn modelId="{652C4562-54A0-A74C-83EB-A1C5ECA73D72}" type="presOf" srcId="{3759BD19-90D2-4B68-9A2E-D2BF5EB52752}" destId="{392C3795-B52C-3C43-B0AC-752CA428EAF0}" srcOrd="0" destOrd="0" presId="urn:microsoft.com/office/officeart/2016/7/layout/VerticalSolidActionList"/>
    <dgm:cxn modelId="{79E34A89-1977-4702-8100-DB9C2C6C1FC2}" srcId="{99EFEC63-1723-406A-AD4C-F4ABE1AA49BC}" destId="{2888F600-041B-426B-BC7D-9C3E2C4741C7}" srcOrd="0" destOrd="0" parTransId="{865A14F0-72BA-4D34-B00A-E158904DBAC0}" sibTransId="{9B58C140-6E68-4931-92D2-85C01D66AF29}"/>
    <dgm:cxn modelId="{DFF8F59D-9195-7944-9AFE-6BAB70B42769}" type="presOf" srcId="{8158BD00-83C9-411E-AB69-1977C3B0EADA}" destId="{1EDB6D47-DACF-1B45-BB78-D0B70E493A14}" srcOrd="0" destOrd="0" presId="urn:microsoft.com/office/officeart/2016/7/layout/VerticalSolidActionList"/>
    <dgm:cxn modelId="{32A2FFC2-1ECB-AB4E-8331-76DB5DA069F0}" type="presOf" srcId="{17D9536A-8F37-44EE-9297-648044C16DCC}" destId="{487FEBB7-BD04-244E-B20F-E9E3088823A3}" srcOrd="0" destOrd="0" presId="urn:microsoft.com/office/officeart/2016/7/layout/VerticalSolidActionList"/>
    <dgm:cxn modelId="{5DD329D2-9992-3C46-BD47-54BE2E381D5A}" type="presOf" srcId="{46B43A47-B564-4EE1-A62F-12446E9663B8}" destId="{D6884A5A-165E-DF48-9C66-7A2F40B5D069}" srcOrd="0" destOrd="0" presId="urn:microsoft.com/office/officeart/2016/7/layout/VerticalSolidActionList"/>
    <dgm:cxn modelId="{2EB82FF9-540A-48B5-A6D2-78F2ED5D154E}" srcId="{B32BEC69-1639-482F-B191-CC73847E85F2}" destId="{99EFEC63-1723-406A-AD4C-F4ABE1AA49BC}" srcOrd="2" destOrd="0" parTransId="{D332F66B-6F9C-4958-A24A-E13CEFAE7A7E}" sibTransId="{0A60D3E0-4ACD-442A-9928-C23348AEF43E}"/>
    <dgm:cxn modelId="{7FF03CFD-67D4-4753-BA96-F5348965AEC7}" srcId="{3759BD19-90D2-4B68-9A2E-D2BF5EB52752}" destId="{17D9536A-8F37-44EE-9297-648044C16DCC}" srcOrd="0" destOrd="0" parTransId="{B969EE90-8B45-49A5-9B06-F6590F0C492B}" sibTransId="{585D90BA-07AE-494F-93CC-4B67F2187D12}"/>
    <dgm:cxn modelId="{E40C6AC6-3051-D74E-BF24-715ED610F04E}" type="presParOf" srcId="{7D2DE1A2-FB98-9A41-882E-748C3ADAC319}" destId="{6B64FAA0-3D9D-7841-960C-B9EDC2ECC0DE}" srcOrd="0" destOrd="0" presId="urn:microsoft.com/office/officeart/2016/7/layout/VerticalSolidActionList"/>
    <dgm:cxn modelId="{54381B7E-B1F6-224F-A00B-9C7BF8EE7BF7}" type="presParOf" srcId="{6B64FAA0-3D9D-7841-960C-B9EDC2ECC0DE}" destId="{1EDB6D47-DACF-1B45-BB78-D0B70E493A14}" srcOrd="0" destOrd="0" presId="urn:microsoft.com/office/officeart/2016/7/layout/VerticalSolidActionList"/>
    <dgm:cxn modelId="{CF74A8EE-1AC4-284C-BB72-AB903FE39F4C}" type="presParOf" srcId="{6B64FAA0-3D9D-7841-960C-B9EDC2ECC0DE}" destId="{D6884A5A-165E-DF48-9C66-7A2F40B5D069}" srcOrd="1" destOrd="0" presId="urn:microsoft.com/office/officeart/2016/7/layout/VerticalSolidActionList"/>
    <dgm:cxn modelId="{AC52FF04-6B36-534F-B716-83550E4AE971}" type="presParOf" srcId="{7D2DE1A2-FB98-9A41-882E-748C3ADAC319}" destId="{AAE46EA7-FD83-9D48-8A90-D90B93881CDB}" srcOrd="1" destOrd="0" presId="urn:microsoft.com/office/officeart/2016/7/layout/VerticalSolidActionList"/>
    <dgm:cxn modelId="{929090A5-0A8A-2E4F-A830-B633117BE25D}" type="presParOf" srcId="{7D2DE1A2-FB98-9A41-882E-748C3ADAC319}" destId="{0C5155E0-D2EA-EB44-B19A-F1AF9FAE48D3}" srcOrd="2" destOrd="0" presId="urn:microsoft.com/office/officeart/2016/7/layout/VerticalSolidActionList"/>
    <dgm:cxn modelId="{36662431-F23B-034C-8FF9-E1CFD854A4CB}" type="presParOf" srcId="{0C5155E0-D2EA-EB44-B19A-F1AF9FAE48D3}" destId="{392C3795-B52C-3C43-B0AC-752CA428EAF0}" srcOrd="0" destOrd="0" presId="urn:microsoft.com/office/officeart/2016/7/layout/VerticalSolidActionList"/>
    <dgm:cxn modelId="{B11ACBE1-BA39-CC44-8CA8-B0C5BBCCCD5B}" type="presParOf" srcId="{0C5155E0-D2EA-EB44-B19A-F1AF9FAE48D3}" destId="{487FEBB7-BD04-244E-B20F-E9E3088823A3}" srcOrd="1" destOrd="0" presId="urn:microsoft.com/office/officeart/2016/7/layout/VerticalSolidActionList"/>
    <dgm:cxn modelId="{897EEF41-454A-7B47-8464-2C2557EF8748}" type="presParOf" srcId="{7D2DE1A2-FB98-9A41-882E-748C3ADAC319}" destId="{C98EF61D-CE88-3B46-A9BD-CBEBF13F05A5}" srcOrd="3" destOrd="0" presId="urn:microsoft.com/office/officeart/2016/7/layout/VerticalSolidActionList"/>
    <dgm:cxn modelId="{10BD8CB1-C6AE-5A4C-BA61-12B8188EAB66}" type="presParOf" srcId="{7D2DE1A2-FB98-9A41-882E-748C3ADAC319}" destId="{1A789B95-2267-D04F-A8B6-E24399CF6F78}" srcOrd="4" destOrd="0" presId="urn:microsoft.com/office/officeart/2016/7/layout/VerticalSolidActionList"/>
    <dgm:cxn modelId="{5F837604-BDDD-ED45-9D86-3B27F3DFC37F}" type="presParOf" srcId="{1A789B95-2267-D04F-A8B6-E24399CF6F78}" destId="{EBB1ACDB-A4FA-0644-8C76-75872FEF0DDD}" srcOrd="0" destOrd="0" presId="urn:microsoft.com/office/officeart/2016/7/layout/VerticalSolidActionList"/>
    <dgm:cxn modelId="{7064B9F5-E90F-BF42-8213-073DFCD2FF91}" type="presParOf" srcId="{1A789B95-2267-D04F-A8B6-E24399CF6F78}" destId="{8B644D47-ED3D-3D4F-9A04-75711F98B496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FEFBC5-441B-7E4A-821F-D00EF7FAD82D}">
      <dsp:nvSpPr>
        <dsp:cNvPr id="0" name=""/>
        <dsp:cNvSpPr/>
      </dsp:nvSpPr>
      <dsp:spPr>
        <a:xfrm rot="5400000">
          <a:off x="-303136" y="304787"/>
          <a:ext cx="2020908" cy="141463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July- August</a:t>
          </a:r>
        </a:p>
      </dsp:txBody>
      <dsp:txXfrm rot="-5400000">
        <a:off x="1" y="708969"/>
        <a:ext cx="1414635" cy="606273"/>
      </dsp:txXfrm>
    </dsp:sp>
    <dsp:sp modelId="{366AB3F4-8E8F-EE4C-86A0-20863F8DF657}">
      <dsp:nvSpPr>
        <dsp:cNvPr id="0" name=""/>
        <dsp:cNvSpPr/>
      </dsp:nvSpPr>
      <dsp:spPr>
        <a:xfrm rot="5400000">
          <a:off x="4385456" y="-2969169"/>
          <a:ext cx="1313590" cy="72552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Members visit YBF website where they can read guidance and access the application form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Members can request additional support if needed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Members submit application form</a:t>
          </a:r>
        </a:p>
      </dsp:txBody>
      <dsp:txXfrm rot="-5400000">
        <a:off x="1414635" y="65776"/>
        <a:ext cx="7191108" cy="1185342"/>
      </dsp:txXfrm>
    </dsp:sp>
    <dsp:sp modelId="{CAC6B3B6-79F3-B94F-BD0E-3F98527EEDC8}">
      <dsp:nvSpPr>
        <dsp:cNvPr id="0" name=""/>
        <dsp:cNvSpPr/>
      </dsp:nvSpPr>
      <dsp:spPr>
        <a:xfrm rot="5400000">
          <a:off x="-303136" y="2135278"/>
          <a:ext cx="2020908" cy="141463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August</a:t>
          </a:r>
        </a:p>
      </dsp:txBody>
      <dsp:txXfrm rot="-5400000">
        <a:off x="1" y="2539460"/>
        <a:ext cx="1414635" cy="606273"/>
      </dsp:txXfrm>
    </dsp:sp>
    <dsp:sp modelId="{D8209490-460B-9245-B7D2-593143E3A344}">
      <dsp:nvSpPr>
        <dsp:cNvPr id="0" name=""/>
        <dsp:cNvSpPr/>
      </dsp:nvSpPr>
      <dsp:spPr>
        <a:xfrm rot="5400000">
          <a:off x="4385456" y="-1138678"/>
          <a:ext cx="1313590" cy="72552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Young Brent Foundation's Grants Manager will carry out an eligibility check to ensure organisations are eligible and fit criteria.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Approved applications are submitted for review to the Wellbeing &amp; Resilience Fund Panel which will comprise of representative from Young Ambassadors, YBF, NHS CNWL</a:t>
          </a:r>
        </a:p>
      </dsp:txBody>
      <dsp:txXfrm rot="-5400000">
        <a:off x="1414635" y="1896267"/>
        <a:ext cx="7191108" cy="1185342"/>
      </dsp:txXfrm>
    </dsp:sp>
    <dsp:sp modelId="{D3C3219A-5748-914E-8299-FE95B511A606}">
      <dsp:nvSpPr>
        <dsp:cNvPr id="0" name=""/>
        <dsp:cNvSpPr/>
      </dsp:nvSpPr>
      <dsp:spPr>
        <a:xfrm rot="5400000">
          <a:off x="-303136" y="3965769"/>
          <a:ext cx="2020908" cy="141463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Dec - onwards</a:t>
          </a:r>
        </a:p>
      </dsp:txBody>
      <dsp:txXfrm rot="-5400000">
        <a:off x="1" y="4369951"/>
        <a:ext cx="1414635" cy="606273"/>
      </dsp:txXfrm>
    </dsp:sp>
    <dsp:sp modelId="{108F1146-AF54-B445-917C-37F9314644AD}">
      <dsp:nvSpPr>
        <dsp:cNvPr id="0" name=""/>
        <dsp:cNvSpPr/>
      </dsp:nvSpPr>
      <dsp:spPr>
        <a:xfrm rot="5400000">
          <a:off x="4385456" y="691812"/>
          <a:ext cx="1313590" cy="72552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Communicating - YBF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Reporting - YBF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Learning - YBF</a:t>
          </a:r>
        </a:p>
      </dsp:txBody>
      <dsp:txXfrm rot="-5400000">
        <a:off x="1414635" y="3726757"/>
        <a:ext cx="7191108" cy="11853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884A5A-165E-DF48-9C66-7A2F40B5D069}">
      <dsp:nvSpPr>
        <dsp:cNvPr id="0" name=""/>
        <dsp:cNvSpPr/>
      </dsp:nvSpPr>
      <dsp:spPr>
        <a:xfrm>
          <a:off x="1920875" y="1154"/>
          <a:ext cx="7683500" cy="118372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081" tIns="300667" rIns="149081" bIns="300667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You must be a registered charity, including CIO’s (Charitable incorporated organisations) CIC. We will not accept applications from companies limited by shares.</a:t>
          </a:r>
        </a:p>
      </dsp:txBody>
      <dsp:txXfrm>
        <a:off x="1920875" y="1154"/>
        <a:ext cx="7683500" cy="1183727"/>
      </dsp:txXfrm>
    </dsp:sp>
    <dsp:sp modelId="{1EDB6D47-DACF-1B45-BB78-D0B70E493A14}">
      <dsp:nvSpPr>
        <dsp:cNvPr id="0" name=""/>
        <dsp:cNvSpPr/>
      </dsp:nvSpPr>
      <dsp:spPr>
        <a:xfrm>
          <a:off x="0" y="1154"/>
          <a:ext cx="1920875" cy="118372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46" tIns="116926" rIns="101646" bIns="11692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Be</a:t>
          </a:r>
        </a:p>
      </dsp:txBody>
      <dsp:txXfrm>
        <a:off x="0" y="1154"/>
        <a:ext cx="1920875" cy="1183727"/>
      </dsp:txXfrm>
    </dsp:sp>
    <dsp:sp modelId="{487FEBB7-BD04-244E-B20F-E9E3088823A3}">
      <dsp:nvSpPr>
        <dsp:cNvPr id="0" name=""/>
        <dsp:cNvSpPr/>
      </dsp:nvSpPr>
      <dsp:spPr>
        <a:xfrm>
          <a:off x="1920875" y="1255906"/>
          <a:ext cx="7683500" cy="118372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081" tIns="300667" rIns="149081" bIns="300667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You must work to benefit children and young people in Brent aged 16-  25.</a:t>
          </a:r>
        </a:p>
      </dsp:txBody>
      <dsp:txXfrm>
        <a:off x="1920875" y="1255906"/>
        <a:ext cx="7683500" cy="1183727"/>
      </dsp:txXfrm>
    </dsp:sp>
    <dsp:sp modelId="{392C3795-B52C-3C43-B0AC-752CA428EAF0}">
      <dsp:nvSpPr>
        <dsp:cNvPr id="0" name=""/>
        <dsp:cNvSpPr/>
      </dsp:nvSpPr>
      <dsp:spPr>
        <a:xfrm>
          <a:off x="0" y="1255906"/>
          <a:ext cx="1920875" cy="118372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46" tIns="116926" rIns="101646" bIns="11692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Work</a:t>
          </a:r>
        </a:p>
      </dsp:txBody>
      <dsp:txXfrm>
        <a:off x="0" y="1255906"/>
        <a:ext cx="1920875" cy="1183727"/>
      </dsp:txXfrm>
    </dsp:sp>
    <dsp:sp modelId="{8B644D47-ED3D-3D4F-9A04-75711F98B496}">
      <dsp:nvSpPr>
        <dsp:cNvPr id="0" name=""/>
        <dsp:cNvSpPr/>
      </dsp:nvSpPr>
      <dsp:spPr>
        <a:xfrm>
          <a:off x="1920875" y="2510657"/>
          <a:ext cx="7683500" cy="1183727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081" tIns="300667" rIns="149081" bIns="300667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You must have a bank account in the name of your organisation.</a:t>
          </a:r>
        </a:p>
      </dsp:txBody>
      <dsp:txXfrm>
        <a:off x="1920875" y="2510657"/>
        <a:ext cx="7683500" cy="1183727"/>
      </dsp:txXfrm>
    </dsp:sp>
    <dsp:sp modelId="{EBB1ACDB-A4FA-0644-8C76-75872FEF0DDD}">
      <dsp:nvSpPr>
        <dsp:cNvPr id="0" name=""/>
        <dsp:cNvSpPr/>
      </dsp:nvSpPr>
      <dsp:spPr>
        <a:xfrm>
          <a:off x="0" y="2510657"/>
          <a:ext cx="1920875" cy="118372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46" tIns="116926" rIns="101646" bIns="11692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Have</a:t>
          </a:r>
        </a:p>
      </dsp:txBody>
      <dsp:txXfrm>
        <a:off x="0" y="2510657"/>
        <a:ext cx="1920875" cy="11837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5C5C9-164C-46B3-A87E-7660D39D3106}" type="datetime2">
              <a:rPr lang="en-US" smtClean="0"/>
              <a:t>Monday, August 1,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3856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5179A-1E2B-41AB-B400-4F1B4022FAEE}" type="datetime2">
              <a:rPr lang="en-US" smtClean="0"/>
              <a:t>Monday, August 1,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8246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81D0F-6595-4F14-8EF3-954CD87C797B}" type="datetime2">
              <a:rPr lang="en-US" smtClean="0"/>
              <a:t>Monday, August 1,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947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CFF8A-AAF8-4A12-8A91-9CA0EAF6CBB9}" type="datetime2">
              <a:rPr lang="en-US" smtClean="0"/>
              <a:t>Monday, August 1,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14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C25C3-021A-4B0B-8F70-0C181FE1CF45}" type="datetime2">
              <a:rPr lang="en-US" smtClean="0"/>
              <a:t>Monday, August 1,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7018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D88D-8CEC-4ED9-A53B-5596187D9A16}" type="datetime2">
              <a:rPr lang="en-US" smtClean="0"/>
              <a:t>Monday, August 1,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2310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CD382-DFDA-4722-A27A-59C21AD112F2}" type="datetime2">
              <a:rPr lang="en-US" smtClean="0"/>
              <a:t>Monday, August 1, 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071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2A30D-1C09-413F-AAB1-38F366000715}" type="datetime2">
              <a:rPr lang="en-US" smtClean="0"/>
              <a:t>Monday, August 1, 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4282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82B9C-D65E-4F64-95C3-B10F3B00F0D9}" type="datetime2">
              <a:rPr lang="en-US" smtClean="0"/>
              <a:t>Monday, August 1,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25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5FDCC-6AAC-4A08-B9E0-3793AB5E64C3}" type="datetime2">
              <a:rPr lang="en-US" smtClean="0"/>
              <a:t>Monday, August 1,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953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349FE94D-439C-40F1-900E-BC07940E3988}" type="datetime2">
              <a:rPr lang="en-US" smtClean="0"/>
              <a:t>Monday, August 1,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319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A2CF1-0EB2-4673-802D-3371233E4A77}" type="datetime2">
              <a:rPr lang="en-US" smtClean="0"/>
              <a:t>Monday, August 1,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498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ngbrentfoundation.org.uk/" TargetMode="External"/><Relationship Id="rId2" Type="http://schemas.openxmlformats.org/officeDocument/2006/relationships/hyperlink" Target="http://www.youngbrentfoundation.org.uk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93">
            <a:extLst>
              <a:ext uri="{FF2B5EF4-FFF2-40B4-BE49-F238E27FC236}">
                <a16:creationId xmlns:a16="http://schemas.microsoft.com/office/drawing/2014/main" id="{0ED05234-59F2-438F-99BB-C1D5FE6AB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92AFBBF0-B883-4E26-9359-B5CECFDCD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C156D5FE-EB26-4C38-8EC5-E5FFE1B302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719987F4-3B90-44B5-BC28-BCB01759B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02" name="Rectangle 101">
            <a:extLst>
              <a:ext uri="{FF2B5EF4-FFF2-40B4-BE49-F238E27FC236}">
                <a16:creationId xmlns:a16="http://schemas.microsoft.com/office/drawing/2014/main" id="{2FDF9410-E530-4E71-A2C0-4C24B48964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77DC8B7-BDBC-4B4A-AAE2-76ECA23C5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449" y="2043709"/>
            <a:ext cx="8686800" cy="3389726"/>
          </a:xfrm>
        </p:spPr>
        <p:txBody>
          <a:bodyPr vert="horz" lIns="91440" tIns="45720" rIns="91440" bIns="0" rtlCol="0" anchor="ctr" anchorCtr="0">
            <a:normAutofit/>
          </a:bodyPr>
          <a:lstStyle/>
          <a:p>
            <a:pPr algn="ctr"/>
            <a:r>
              <a:rPr lang="en-US" spc="300" dirty="0"/>
              <a:t>MENTAL HEALTH &amp; WELLBEING FUND FOR YOUNG ADULTS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53268B1E-8861-4702-9529-5A8FB23A6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52966" y="1094758"/>
            <a:ext cx="86868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BC6646AE-8FD6-411E-8640-6CCB250D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52966" y="5124740"/>
            <a:ext cx="86868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D0A6E294-8D5F-64FD-7F0A-F8E9295A1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484" y="798973"/>
            <a:ext cx="2085455" cy="1151345"/>
          </a:xfrm>
          <a:prstGeom prst="rect">
            <a:avLst/>
          </a:prstGeom>
        </p:spPr>
      </p:pic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AF6C256-4892-D732-C100-BA4E07F759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2924" y="797279"/>
            <a:ext cx="2673112" cy="101912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A87309E-0C78-0590-1EBB-442ADA694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586" y="798973"/>
            <a:ext cx="4345395" cy="115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016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95128F-E889-A84B-A663-06B4E46C0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61" y="1600199"/>
            <a:ext cx="3173482" cy="4297680"/>
          </a:xfrm>
        </p:spPr>
        <p:txBody>
          <a:bodyPr anchor="ctr">
            <a:normAutofit/>
          </a:bodyPr>
          <a:lstStyle/>
          <a:p>
            <a:r>
              <a:rPr lang="en-US" dirty="0"/>
              <a:t>Overview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199"/>
            <a:ext cx="0" cy="42976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4A4F5-7673-9A41-8C73-FD21C7A5F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5150" y="1282699"/>
            <a:ext cx="6169703" cy="4932679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dirty="0"/>
              <a:t>Central and Northwest London NHS Trusts have developed a new model of mental health care for young adults, aged 16-25 years, living in Northwest London (CNWL), as part of the implementation of the NHS long-term plan. 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76287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F72573-12D0-3847-B2E5-A57B5FAEE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683" y="1240076"/>
            <a:ext cx="2727813" cy="4584527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Priorities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4C3AD-3251-5242-BB7D-2E59593EC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594" y="1240077"/>
            <a:ext cx="6034827" cy="4916465"/>
          </a:xfrm>
        </p:spPr>
        <p:txBody>
          <a:bodyPr anchor="t">
            <a:normAutofit/>
          </a:bodyPr>
          <a:lstStyle/>
          <a:p>
            <a:r>
              <a:rPr lang="en-GB" dirty="0"/>
              <a:t>The programme will prioritise funding for activities and work which:</a:t>
            </a:r>
          </a:p>
          <a:p>
            <a:pPr marL="0" indent="0">
              <a:buNone/>
            </a:pPr>
            <a:endParaRPr lang="en-GB" dirty="0"/>
          </a:p>
          <a:p>
            <a:pPr lvl="1"/>
            <a:r>
              <a:rPr lang="en-GB" dirty="0"/>
              <a:t>Improve equality of access to early intervention</a:t>
            </a:r>
          </a:p>
          <a:p>
            <a:pPr lvl="1"/>
            <a:r>
              <a:rPr lang="en-GB" dirty="0"/>
              <a:t>Address inequalities and better identify unmet need</a:t>
            </a:r>
          </a:p>
          <a:p>
            <a:pPr lvl="1"/>
            <a:r>
              <a:rPr lang="en-GB" dirty="0"/>
              <a:t>Improve access and quality of mental health provision</a:t>
            </a:r>
          </a:p>
          <a:p>
            <a:pPr lvl="1"/>
            <a:r>
              <a:rPr lang="en-GB" dirty="0"/>
              <a:t>Engagement and navigation of support 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44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1E85AA-3802-1D4F-B2CA-0DF96E8DC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" y="1240076"/>
            <a:ext cx="3377471" cy="4584527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Eligibility</a:t>
            </a:r>
            <a:br>
              <a:rPr lang="en-US" dirty="0">
                <a:solidFill>
                  <a:srgbClr val="FFFFFF"/>
                </a:solidFill>
              </a:rPr>
            </a:br>
            <a:br>
              <a:rPr lang="en-US" dirty="0">
                <a:solidFill>
                  <a:srgbClr val="FFFFFF"/>
                </a:solidFill>
              </a:rPr>
            </a:br>
            <a:r>
              <a:rPr lang="en-US" sz="2800" dirty="0">
                <a:solidFill>
                  <a:srgbClr val="FFFFFF"/>
                </a:solidFill>
              </a:rPr>
              <a:t>Please ensure you meet the criteria otherwise your application will not be considered.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FDFDC-3D42-904C-A801-0148AB8A4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594" y="100013"/>
            <a:ext cx="6034827" cy="6757987"/>
          </a:xfrm>
        </p:spPr>
        <p:txBody>
          <a:bodyPr anchor="t">
            <a:normAutofit fontScale="77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br>
              <a:rPr lang="en-GB" sz="1100" dirty="0"/>
            </a:br>
            <a:endParaRPr lang="en-GB" sz="1100" dirty="0"/>
          </a:p>
          <a:p>
            <a:pPr lvl="0"/>
            <a:r>
              <a:rPr lang="en-GB" sz="2600" b="1" dirty="0"/>
              <a:t>VCSE organisation that work within London Borough of Brent</a:t>
            </a:r>
          </a:p>
          <a:p>
            <a:pPr lvl="0"/>
            <a:r>
              <a:rPr lang="en-GB" sz="2600" b="1" dirty="0"/>
              <a:t>Must address the aims of the scheme</a:t>
            </a:r>
          </a:p>
          <a:p>
            <a:pPr lvl="0"/>
            <a:r>
              <a:rPr lang="en-GB" sz="2600" b="1" dirty="0"/>
              <a:t>The project may involve scaling up a current project that is shown to work OR extending a current project OR developing new or different ways to work better between organisations</a:t>
            </a:r>
          </a:p>
          <a:p>
            <a:pPr lvl="0"/>
            <a:r>
              <a:rPr lang="en-GB" sz="2600" b="1" dirty="0"/>
              <a:t>Must be willing to join Brent’s Young Adult Mental Health and Wellbeing Partnership and attend meetings monthly/bi-monthly</a:t>
            </a:r>
          </a:p>
          <a:p>
            <a:pPr lvl="0"/>
            <a:r>
              <a:rPr lang="en-GB" sz="2600" b="1" dirty="0"/>
              <a:t>Activities must take place in the London Borough of Brent and work with young people that live, work or study in the borough</a:t>
            </a:r>
          </a:p>
          <a:p>
            <a:pPr lvl="0"/>
            <a:r>
              <a:rPr lang="en-GB" sz="2600" b="1" dirty="0"/>
              <a:t>Activities must be for young adults aged 16-25</a:t>
            </a:r>
          </a:p>
          <a:p>
            <a:pPr lvl="0"/>
            <a:r>
              <a:rPr lang="en-GB" sz="2600" b="1" dirty="0"/>
              <a:t>All activities must be completed 12 months from award date</a:t>
            </a:r>
          </a:p>
          <a:p>
            <a:endParaRPr lang="en-GB" dirty="0"/>
          </a:p>
          <a:p>
            <a:pPr>
              <a:lnSpc>
                <a:spcPct val="110000"/>
              </a:lnSpc>
            </a:pP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3431513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149D97-2886-EC4F-805C-1E0B97496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086" y="2273474"/>
            <a:ext cx="3018971" cy="2472698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Grants of £5,000 - £15,000</a:t>
            </a:r>
          </a:p>
        </p:txBody>
      </p:sp>
      <p:pic>
        <p:nvPicPr>
          <p:cNvPr id="7" name="Picture 6" descr="Woman practising yoga">
            <a:extLst>
              <a:ext uri="{FF2B5EF4-FFF2-40B4-BE49-F238E27FC236}">
                <a16:creationId xmlns:a16="http://schemas.microsoft.com/office/drawing/2014/main" id="{FBF71F78-42A3-60CA-05D3-AAF1A8ABE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2127" y="-2"/>
            <a:ext cx="8129873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381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F5A1F4-0508-B548-93ED-27C91EA38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683" y="1240076"/>
            <a:ext cx="2727813" cy="4584527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Process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D06A4601-6ED4-54AD-427E-9D31979093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569521"/>
              </p:ext>
            </p:extLst>
          </p:nvPr>
        </p:nvGraphicFramePr>
        <p:xfrm>
          <a:off x="3352799" y="728133"/>
          <a:ext cx="8669868" cy="5685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6247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7980C74-AF2A-4450-847A-E743B22A2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3542BA-2065-5945-80E1-EC19ADCF6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</p:spPr>
        <p:txBody>
          <a:bodyPr>
            <a:normAutofit/>
          </a:bodyPr>
          <a:lstStyle/>
          <a:p>
            <a:r>
              <a:rPr lang="en-US" dirty="0"/>
              <a:t>Requirements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9CE1AD2-68C8-4D23-BCA6-A6714F325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30874" y="1996645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698C92D5-DA82-49A4-B257-78C3125FA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70558E3-7E85-4166-AB3F-E1E9042F16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569149"/>
              </p:ext>
            </p:extLst>
          </p:nvPr>
        </p:nvGraphicFramePr>
        <p:xfrm>
          <a:off x="1130270" y="2502076"/>
          <a:ext cx="9604375" cy="3695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2127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95128F-E889-A84B-A663-06B4E46C0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61" y="1600199"/>
            <a:ext cx="3173482" cy="4297680"/>
          </a:xfrm>
        </p:spPr>
        <p:txBody>
          <a:bodyPr anchor="ctr">
            <a:normAutofit/>
          </a:bodyPr>
          <a:lstStyle/>
          <a:p>
            <a:pPr algn="r"/>
            <a:r>
              <a:rPr lang="en-US" dirty="0"/>
              <a:t>Contact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199"/>
            <a:ext cx="0" cy="42976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D61551F6-A7AD-380A-2950-4DD8DFD5DCC0}"/>
              </a:ext>
            </a:extLst>
          </p:cNvPr>
          <p:cNvSpPr txBox="1"/>
          <p:nvPr/>
        </p:nvSpPr>
        <p:spPr>
          <a:xfrm>
            <a:off x="5037712" y="2779543"/>
            <a:ext cx="6906637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For further details or to download the application form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Visit</a:t>
            </a:r>
            <a:r>
              <a:rPr lang="en-US" sz="2400" dirty="0"/>
              <a:t>: </a:t>
            </a:r>
            <a:r>
              <a:rPr lang="en-US" sz="2400" u="sng" dirty="0"/>
              <a:t>www.y</a:t>
            </a:r>
            <a:r>
              <a:rPr lang="en-US" sz="2400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oungbrentfoundation</a:t>
            </a:r>
            <a:r>
              <a:rPr lang="en-US" sz="2400" u="sng" dirty="0"/>
              <a:t>.org.uk</a:t>
            </a:r>
          </a:p>
          <a:p>
            <a:pPr algn="ctr"/>
            <a:endParaRPr lang="en-US" sz="2400" dirty="0"/>
          </a:p>
          <a:p>
            <a:pPr algn="ctr"/>
            <a:r>
              <a:rPr lang="en-US" sz="2400" b="1" dirty="0"/>
              <a:t>Email</a:t>
            </a:r>
            <a:r>
              <a:rPr lang="en-US" sz="2400" dirty="0"/>
              <a:t>: </a:t>
            </a:r>
            <a:r>
              <a:rPr lang="en-US" sz="2400" u="sng" dirty="0"/>
              <a:t>grants@youngbrentfoundation.org.uk</a:t>
            </a:r>
          </a:p>
        </p:txBody>
      </p:sp>
    </p:spTree>
    <p:extLst>
      <p:ext uri="{BB962C8B-B14F-4D97-AF65-F5344CB8AC3E}">
        <p14:creationId xmlns:p14="http://schemas.microsoft.com/office/powerpoint/2010/main" val="3781212091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</TotalTime>
  <Words>395</Words>
  <Application>Microsoft Macintosh PowerPoint</Application>
  <PresentationFormat>Widescreen</PresentationFormat>
  <Paragraphs>45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Palatino Linotype</vt:lpstr>
      <vt:lpstr>Gallery</vt:lpstr>
      <vt:lpstr>MENTAL HEALTH &amp; WELLBEING FUND FOR YOUNG ADULTS</vt:lpstr>
      <vt:lpstr>Overview</vt:lpstr>
      <vt:lpstr>Priorities </vt:lpstr>
      <vt:lpstr>Eligibility  Please ensure you meet the criteria otherwise your application will not be considered.</vt:lpstr>
      <vt:lpstr>Grants of £5,000 - £15,000</vt:lpstr>
      <vt:lpstr>Process</vt:lpstr>
      <vt:lpstr>Requirements</vt:lpstr>
      <vt:lpstr>Contact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Mental Health &amp; Wellbeing Fund</dc:title>
  <dc:creator>Maxine Willetts</dc:creator>
  <cp:lastModifiedBy>Maxine Willetts</cp:lastModifiedBy>
  <cp:revision>5</cp:revision>
  <dcterms:created xsi:type="dcterms:W3CDTF">2020-09-08T11:48:01Z</dcterms:created>
  <dcterms:modified xsi:type="dcterms:W3CDTF">2022-08-01T21:43:47Z</dcterms:modified>
</cp:coreProperties>
</file>